
<file path=[Content_Types].xml><?xml version="1.0" encoding="utf-8"?>
<Types xmlns="http://schemas.openxmlformats.org/package/2006/content-types">
  <Override PartName="/ppt/slides/slide68.xml" ContentType="application/vnd.openxmlformats-officedocument.presentationml.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66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charts/chart2.xml" ContentType="application/vnd.openxmlformats-officedocument.drawingml.char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slides/slide62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78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Default Extension="emf" ContentType="image/x-emf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notesSlides/notesSlide18.xml" ContentType="application/vnd.openxmlformats-officedocument.presentationml.notesSlide+xml"/>
  <Default Extension="png" ContentType="image/png"/>
  <Override PartName="/ppt/slides/slide83.xml" ContentType="application/vnd.openxmlformats-officedocument.presentationml.slide+xml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slides/slide53.xml" ContentType="application/vnd.openxmlformats-officedocument.presentationml.slide+xml"/>
  <Override PartName="/ppt/slides/slide76.xml" ContentType="application/vnd.openxmlformats-officedocument.presentationml.slide+xml"/>
  <Override PartName="/ppt/slides/slide55.xml" ContentType="application/vnd.openxmlformats-officedocument.presentationml.slide+xml"/>
  <Override PartName="/ppt/slides/slide67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slides/slide84.xml" ContentType="application/vnd.openxmlformats-officedocument.presentationml.slide+xml"/>
  <Override PartName="/ppt/slides/slide2.xml" ContentType="application/vnd.openxmlformats-officedocument.presentationml.slide+xml"/>
  <Override PartName="/ppt/slides/slide80.xml" ContentType="application/vnd.openxmlformats-officedocument.presentationml.slide+xml"/>
  <Override PartName="/ppt/slides/slide69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8.xml" ContentType="application/vnd.openxmlformats-officedocument.presentationml.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81.xml" ContentType="application/vnd.openxmlformats-officedocument.presentationml.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63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82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70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s/slide59.xml" ContentType="application/vnd.openxmlformats-officedocument.presentationml.slide+xml"/>
  <Override PartName="/ppt/slides/slide79.xml" ContentType="application/vnd.openxmlformats-officedocument.presentationml.slide+xml"/>
  <Default Extension="jpeg" ContentType="image/jpeg"/>
  <Override PartName="/ppt/slides/slide6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72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73.xml" ContentType="application/vnd.openxmlformats-officedocument.presentationml.slide+xml"/>
  <Override PartName="/ppt/slides/slide32.xml" ContentType="application/vnd.openxmlformats-officedocument.presentationml.slide+xml"/>
  <Override PartName="/ppt/slides/slide71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95" r:id="rId1"/>
  </p:sldMasterIdLst>
  <p:notesMasterIdLst>
    <p:notesMasterId r:id="rId86"/>
  </p:notesMasterIdLst>
  <p:handoutMasterIdLst>
    <p:handoutMasterId r:id="rId87"/>
  </p:handoutMasterIdLst>
  <p:sldIdLst>
    <p:sldId id="1205" r:id="rId2"/>
    <p:sldId id="1524" r:id="rId3"/>
    <p:sldId id="1430" r:id="rId4"/>
    <p:sldId id="1427" r:id="rId5"/>
    <p:sldId id="1426" r:id="rId6"/>
    <p:sldId id="1407" r:id="rId7"/>
    <p:sldId id="1397" r:id="rId8"/>
    <p:sldId id="1410" r:id="rId9"/>
    <p:sldId id="1526" r:id="rId10"/>
    <p:sldId id="1463" r:id="rId11"/>
    <p:sldId id="1527" r:id="rId12"/>
    <p:sldId id="1532" r:id="rId13"/>
    <p:sldId id="1525" r:id="rId14"/>
    <p:sldId id="1528" r:id="rId15"/>
    <p:sldId id="1472" r:id="rId16"/>
    <p:sldId id="1465" r:id="rId17"/>
    <p:sldId id="1466" r:id="rId18"/>
    <p:sldId id="1467" r:id="rId19"/>
    <p:sldId id="1468" r:id="rId20"/>
    <p:sldId id="1473" r:id="rId21"/>
    <p:sldId id="1529" r:id="rId22"/>
    <p:sldId id="1530" r:id="rId23"/>
    <p:sldId id="1531" r:id="rId24"/>
    <p:sldId id="1388" r:id="rId25"/>
    <p:sldId id="1438" r:id="rId26"/>
    <p:sldId id="1449" r:id="rId27"/>
    <p:sldId id="1518" r:id="rId28"/>
    <p:sldId id="1484" r:id="rId29"/>
    <p:sldId id="1451" r:id="rId30"/>
    <p:sldId id="1481" r:id="rId31"/>
    <p:sldId id="1448" r:id="rId32"/>
    <p:sldId id="1533" r:id="rId33"/>
    <p:sldId id="1516" r:id="rId34"/>
    <p:sldId id="1475" r:id="rId35"/>
    <p:sldId id="1450" r:id="rId36"/>
    <p:sldId id="1439" r:id="rId37"/>
    <p:sldId id="1519" r:id="rId38"/>
    <p:sldId id="1522" r:id="rId39"/>
    <p:sldId id="1480" r:id="rId40"/>
    <p:sldId id="1433" r:id="rId41"/>
    <p:sldId id="1441" r:id="rId42"/>
    <p:sldId id="1431" r:id="rId43"/>
    <p:sldId id="1442" r:id="rId44"/>
    <p:sldId id="1478" r:id="rId45"/>
    <p:sldId id="1479" r:id="rId46"/>
    <p:sldId id="1488" r:id="rId47"/>
    <p:sldId id="1476" r:id="rId48"/>
    <p:sldId id="1477" r:id="rId49"/>
    <p:sldId id="1534" r:id="rId50"/>
    <p:sldId id="1490" r:id="rId51"/>
    <p:sldId id="1498" r:id="rId52"/>
    <p:sldId id="1494" r:id="rId53"/>
    <p:sldId id="1495" r:id="rId54"/>
    <p:sldId id="1535" r:id="rId55"/>
    <p:sldId id="1496" r:id="rId56"/>
    <p:sldId id="1446" r:id="rId57"/>
    <p:sldId id="1445" r:id="rId58"/>
    <p:sldId id="1503" r:id="rId59"/>
    <p:sldId id="1500" r:id="rId60"/>
    <p:sldId id="1499" r:id="rId61"/>
    <p:sldId id="1491" r:id="rId62"/>
    <p:sldId id="1447" r:id="rId63"/>
    <p:sldId id="1458" r:id="rId64"/>
    <p:sldId id="1460" r:id="rId65"/>
    <p:sldId id="1502" r:id="rId66"/>
    <p:sldId id="1461" r:id="rId67"/>
    <p:sldId id="1462" r:id="rId68"/>
    <p:sldId id="1444" r:id="rId69"/>
    <p:sldId id="1520" r:id="rId70"/>
    <p:sldId id="1505" r:id="rId71"/>
    <p:sldId id="1391" r:id="rId72"/>
    <p:sldId id="1517" r:id="rId73"/>
    <p:sldId id="1506" r:id="rId74"/>
    <p:sldId id="1513" r:id="rId75"/>
    <p:sldId id="1514" r:id="rId76"/>
    <p:sldId id="1507" r:id="rId77"/>
    <p:sldId id="1511" r:id="rId78"/>
    <p:sldId id="1512" r:id="rId79"/>
    <p:sldId id="1501" r:id="rId80"/>
    <p:sldId id="1485" r:id="rId81"/>
    <p:sldId id="1486" r:id="rId82"/>
    <p:sldId id="1487" r:id="rId83"/>
    <p:sldId id="1510" r:id="rId84"/>
    <p:sldId id="1515" r:id="rId85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5pPr>
    <a:lvl6pPr marL="2286000" algn="l" defTabSz="457200" rtl="0" eaLnBrk="1" latinLnBrk="0" hangingPunct="1">
      <a:defRPr sz="2400" kern="1200">
        <a:solidFill>
          <a:schemeClr val="bg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6pPr>
    <a:lvl7pPr marL="2743200" algn="l" defTabSz="457200" rtl="0" eaLnBrk="1" latinLnBrk="0" hangingPunct="1">
      <a:defRPr sz="2400" kern="1200">
        <a:solidFill>
          <a:schemeClr val="bg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7pPr>
    <a:lvl8pPr marL="3200400" algn="l" defTabSz="457200" rtl="0" eaLnBrk="1" latinLnBrk="0" hangingPunct="1">
      <a:defRPr sz="2400" kern="1200">
        <a:solidFill>
          <a:schemeClr val="bg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8pPr>
    <a:lvl9pPr marL="3657600" algn="l" defTabSz="457200" rtl="0" eaLnBrk="1" latinLnBrk="0" hangingPunct="1">
      <a:defRPr sz="2400" kern="1200">
        <a:solidFill>
          <a:schemeClr val="bg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B7F15A"/>
    <a:srgbClr val="F4EFE5"/>
    <a:srgbClr val="7F7F7F"/>
    <a:srgbClr val="F4EFE7"/>
    <a:srgbClr val="F4DFB8"/>
    <a:srgbClr val="FF9900"/>
    <a:srgbClr val="006600"/>
    <a:srgbClr val="DDDDDD"/>
    <a:srgbClr val="C0DCBA"/>
    <a:srgbClr val="C0C0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152" y="-920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>
      <p:cViewPr varScale="1">
        <p:scale>
          <a:sx n="110" d="100"/>
          <a:sy n="110" d="100"/>
        </p:scale>
        <p:origin x="-582" y="-9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slide" Target="slides/slide63.xml"/><Relationship Id="rId60" Type="http://schemas.openxmlformats.org/officeDocument/2006/relationships/slide" Target="slides/slide59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74" Type="http://schemas.openxmlformats.org/officeDocument/2006/relationships/slide" Target="slides/slide73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90" Type="http://schemas.openxmlformats.org/officeDocument/2006/relationships/viewProps" Target="viewProps.xml"/><Relationship Id="rId50" Type="http://schemas.openxmlformats.org/officeDocument/2006/relationships/slide" Target="slides/slide49.xml"/><Relationship Id="rId77" Type="http://schemas.openxmlformats.org/officeDocument/2006/relationships/slide" Target="slides/slide76.xml"/><Relationship Id="rId63" Type="http://schemas.openxmlformats.org/officeDocument/2006/relationships/slide" Target="slides/slide62.xml"/><Relationship Id="rId17" Type="http://schemas.openxmlformats.org/officeDocument/2006/relationships/slide" Target="slides/slide16.xml"/><Relationship Id="rId85" Type="http://schemas.openxmlformats.org/officeDocument/2006/relationships/slide" Target="slides/slide84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71" Type="http://schemas.openxmlformats.org/officeDocument/2006/relationships/slide" Target="slides/slide70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92" Type="http://schemas.openxmlformats.org/officeDocument/2006/relationships/tableStyles" Target="tableStyles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73" Type="http://schemas.openxmlformats.org/officeDocument/2006/relationships/slide" Target="slides/slide72.xml"/><Relationship Id="rId89" Type="http://schemas.openxmlformats.org/officeDocument/2006/relationships/presProps" Target="presProps.xml"/><Relationship Id="rId88" Type="http://schemas.openxmlformats.org/officeDocument/2006/relationships/printerSettings" Target="printerSettings/printerSettings1.bin"/><Relationship Id="rId87" Type="http://schemas.openxmlformats.org/officeDocument/2006/relationships/handoutMaster" Target="handoutMasters/handoutMaster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82" Type="http://schemas.openxmlformats.org/officeDocument/2006/relationships/slide" Target="slides/slide81.xml"/><Relationship Id="rId69" Type="http://schemas.openxmlformats.org/officeDocument/2006/relationships/slide" Target="slides/slide68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slide" Target="slides/slide61.xml"/><Relationship Id="rId66" Type="http://schemas.openxmlformats.org/officeDocument/2006/relationships/slide" Target="slides/slide65.xml"/><Relationship Id="rId36" Type="http://schemas.openxmlformats.org/officeDocument/2006/relationships/slide" Target="slides/slide35.xml"/><Relationship Id="rId72" Type="http://schemas.openxmlformats.org/officeDocument/2006/relationships/slide" Target="slides/slide71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75" Type="http://schemas.openxmlformats.org/officeDocument/2006/relationships/slide" Target="slides/slide7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slide" Target="slides/slide64.xml"/><Relationship Id="rId67" Type="http://schemas.openxmlformats.org/officeDocument/2006/relationships/slide" Target="slides/slide66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76" Type="http://schemas.openxmlformats.org/officeDocument/2006/relationships/slide" Target="slides/slide75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3" Type="http://schemas.openxmlformats.org/officeDocument/2006/relationships/slide" Target="slides/slide2.xml"/><Relationship Id="rId86" Type="http://schemas.openxmlformats.org/officeDocument/2006/relationships/notesMaster" Target="notesMasters/notesMaster1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84" Type="http://schemas.openxmlformats.org/officeDocument/2006/relationships/slide" Target="slides/slide83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68" Type="http://schemas.openxmlformats.org/officeDocument/2006/relationships/slide" Target="slides/slide67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91" Type="http://schemas.openxmlformats.org/officeDocument/2006/relationships/theme" Target="theme/theme1.xml"/><Relationship Id="rId83" Type="http://schemas.openxmlformats.org/officeDocument/2006/relationships/slide" Target="slides/slide8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78" Type="http://schemas.openxmlformats.org/officeDocument/2006/relationships/slide" Target="slides/slide77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atrickbaudisch:Documents:Pattrick:Work:Projects:Fingerprint%20Surface:Paper:fpuist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atrickbaudisch:Documents:Pattrick:Work:Projects:Fingerprint%20Surface:Paper:fpuist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14753945267214"/>
          <c:y val="0.10344816700043"/>
          <c:w val="0.855190115919949"/>
          <c:h val="0.633620022877636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errBars>
            <c:errBarType val="both"/>
            <c:errValType val="cust"/>
            <c:plus>
              <c:numRef>
                <c:f>Sheet1!$F$3:$F$8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0.18471691</c:v>
                  </c:pt>
                  <c:pt idx="2">
                    <c:v>0.01830178</c:v>
                  </c:pt>
                  <c:pt idx="3">
                    <c:v>0.10291876</c:v>
                  </c:pt>
                  <c:pt idx="4">
                    <c:v>0.086226035</c:v>
                  </c:pt>
                  <c:pt idx="5">
                    <c:v>0.07995582</c:v>
                  </c:pt>
                </c:numCache>
              </c:numRef>
            </c:plus>
            <c:minus>
              <c:numRef>
                <c:f>Sheet1!$F$3:$F$8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0.18471691</c:v>
                  </c:pt>
                  <c:pt idx="2">
                    <c:v>0.01830178</c:v>
                  </c:pt>
                  <c:pt idx="3">
                    <c:v>0.10291876</c:v>
                  </c:pt>
                  <c:pt idx="4">
                    <c:v>0.086226035</c:v>
                  </c:pt>
                  <c:pt idx="5">
                    <c:v>0.07995582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Sheet1!$A$3:$A$8</c:f>
              <c:strCache>
                <c:ptCount val="6"/>
                <c:pt idx="0">
                  <c:v>know nothing</c:v>
                </c:pt>
                <c:pt idx="1">
                  <c:v>know user</c:v>
                </c:pt>
                <c:pt idx="2">
                  <c:v>know yaw</c:v>
                </c:pt>
                <c:pt idx="3">
                  <c:v>know user+yaw</c:v>
                </c:pt>
                <c:pt idx="4">
                  <c:v>know 3DOF</c:v>
                </c:pt>
                <c:pt idx="5">
                  <c:v>know user+3DOF</c:v>
                </c:pt>
              </c:strCache>
            </c:strRef>
          </c:cat>
          <c:val>
            <c:numRef>
              <c:f>Sheet1!$E$3:$E$8</c:f>
              <c:numCache>
                <c:formatCode>General</c:formatCode>
                <c:ptCount val="6"/>
                <c:pt idx="0">
                  <c:v>0.73681058195528</c:v>
                </c:pt>
                <c:pt idx="1">
                  <c:v>0.68071815</c:v>
                </c:pt>
                <c:pt idx="2">
                  <c:v>0.494695985</c:v>
                </c:pt>
                <c:pt idx="3">
                  <c:v>0.41710004</c:v>
                </c:pt>
                <c:pt idx="4">
                  <c:v>0.382943155</c:v>
                </c:pt>
                <c:pt idx="5">
                  <c:v>0.257838315</c:v>
                </c:pt>
              </c:numCache>
            </c:numRef>
          </c:val>
        </c:ser>
        <c:axId val="448455272"/>
        <c:axId val="448458664"/>
      </c:barChart>
      <c:catAx>
        <c:axId val="448455272"/>
        <c:scaling>
          <c:orientation val="minMax"/>
        </c:scaling>
        <c:axPos val="b"/>
        <c:numFmt formatCode="General" sourceLinked="1"/>
        <c:maj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448458664"/>
        <c:crosses val="autoZero"/>
        <c:auto val="1"/>
        <c:lblAlgn val="ctr"/>
        <c:lblOffset val="100"/>
      </c:catAx>
      <c:valAx>
        <c:axId val="448458664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48455272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14753945267214"/>
          <c:y val="0.10344816700043"/>
          <c:w val="0.855190115919949"/>
          <c:h val="0.633620022877636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errBars>
            <c:errBarType val="both"/>
            <c:errValType val="cust"/>
            <c:plus>
              <c:numRef>
                <c:f>Sheet1!$F$3:$F$8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0.18471691</c:v>
                  </c:pt>
                  <c:pt idx="2">
                    <c:v>0.01830178</c:v>
                  </c:pt>
                  <c:pt idx="3">
                    <c:v>0.10291876</c:v>
                  </c:pt>
                  <c:pt idx="4">
                    <c:v>0.086226035</c:v>
                  </c:pt>
                  <c:pt idx="5">
                    <c:v>0.07995582</c:v>
                  </c:pt>
                </c:numCache>
              </c:numRef>
            </c:plus>
            <c:minus>
              <c:numRef>
                <c:f>Sheet1!$F$3:$F$8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0.18471691</c:v>
                  </c:pt>
                  <c:pt idx="2">
                    <c:v>0.01830178</c:v>
                  </c:pt>
                  <c:pt idx="3">
                    <c:v>0.10291876</c:v>
                  </c:pt>
                  <c:pt idx="4">
                    <c:v>0.086226035</c:v>
                  </c:pt>
                  <c:pt idx="5">
                    <c:v>0.07995582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Sheet1!$A$3:$A$8</c:f>
              <c:strCache>
                <c:ptCount val="6"/>
                <c:pt idx="0">
                  <c:v>know nothing</c:v>
                </c:pt>
                <c:pt idx="1">
                  <c:v>know user</c:v>
                </c:pt>
                <c:pt idx="2">
                  <c:v>know yaw</c:v>
                </c:pt>
                <c:pt idx="3">
                  <c:v>know user+yaw</c:v>
                </c:pt>
                <c:pt idx="4">
                  <c:v>know 3DOF</c:v>
                </c:pt>
                <c:pt idx="5">
                  <c:v>know user+3DOF</c:v>
                </c:pt>
              </c:strCache>
            </c:strRef>
          </c:cat>
          <c:val>
            <c:numRef>
              <c:f>Sheet1!$E$3:$E$8</c:f>
              <c:numCache>
                <c:formatCode>General</c:formatCode>
                <c:ptCount val="6"/>
                <c:pt idx="0">
                  <c:v>0.73681058195528</c:v>
                </c:pt>
                <c:pt idx="1">
                  <c:v>0.68071815</c:v>
                </c:pt>
                <c:pt idx="2">
                  <c:v>0.494695985</c:v>
                </c:pt>
                <c:pt idx="3">
                  <c:v>0.41710004</c:v>
                </c:pt>
                <c:pt idx="4">
                  <c:v>0.382943155</c:v>
                </c:pt>
                <c:pt idx="5">
                  <c:v>0.257838315</c:v>
                </c:pt>
              </c:numCache>
            </c:numRef>
          </c:val>
        </c:ser>
        <c:axId val="448540040"/>
        <c:axId val="448506120"/>
      </c:barChart>
      <c:catAx>
        <c:axId val="448540040"/>
        <c:scaling>
          <c:orientation val="minMax"/>
        </c:scaling>
        <c:axPos val="b"/>
        <c:numFmt formatCode="General" sourceLinked="1"/>
        <c:maj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448506120"/>
        <c:crosses val="autoZero"/>
        <c:auto val="1"/>
        <c:lblAlgn val="ctr"/>
        <c:lblOffset val="100"/>
      </c:catAx>
      <c:valAx>
        <c:axId val="448506120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48540040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5" rIns="93171" bIns="46585" numCol="1" anchor="t" anchorCtr="0" compatLnSpc="1">
            <a:prstTxWarp prst="textNoShape">
              <a:avLst/>
            </a:prstTxWarp>
          </a:bodyPr>
          <a:lstStyle>
            <a:lvl1pPr algn="l" defTabSz="931863">
              <a:defRPr sz="1200">
                <a:solidFill>
                  <a:schemeClr val="tx1"/>
                </a:solidFill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5" rIns="93171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solidFill>
                  <a:schemeClr val="tx1"/>
                </a:solidFill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5" rIns="93171" bIns="46585" numCol="1" anchor="b" anchorCtr="0" compatLnSpc="1">
            <a:prstTxWarp prst="textNoShape">
              <a:avLst/>
            </a:prstTxWarp>
          </a:bodyPr>
          <a:lstStyle>
            <a:lvl1pPr algn="l" defTabSz="931863">
              <a:defRPr sz="1200">
                <a:solidFill>
                  <a:schemeClr val="tx1"/>
                </a:solidFill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5" rIns="93171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solidFill>
                  <a:schemeClr val="tx1"/>
                </a:solidFill>
                <a:latin typeface="Arial Unicode MS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E742AF0-4DCB-1B4E-8EA8-391588CA9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7" tIns="45574" rIns="91147" bIns="45574" numCol="1" anchor="t" anchorCtr="0" compatLnSpc="1">
            <a:prstTxWarp prst="textNoShape">
              <a:avLst/>
            </a:prstTxWarp>
          </a:bodyPr>
          <a:lstStyle>
            <a:lvl1pPr algn="l" defTabSz="911225">
              <a:defRPr sz="1200" i="1">
                <a:solidFill>
                  <a:schemeClr val="tx1"/>
                </a:solidFill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8113" y="0"/>
            <a:ext cx="303688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7" tIns="45574" rIns="91147" bIns="45574" numCol="1" anchor="t" anchorCtr="0" compatLnSpc="1">
            <a:prstTxWarp prst="textNoShape">
              <a:avLst/>
            </a:prstTxWarp>
          </a:bodyPr>
          <a:lstStyle>
            <a:lvl1pPr algn="r" defTabSz="911225">
              <a:defRPr sz="1200" i="1">
                <a:solidFill>
                  <a:schemeClr val="tx1"/>
                </a:solidFill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84213"/>
            <a:ext cx="4660900" cy="3495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406900"/>
            <a:ext cx="5162550" cy="417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7" tIns="45574" rIns="91147" bIns="45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5388"/>
            <a:ext cx="3036888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7" tIns="45574" rIns="91147" bIns="45574" numCol="1" anchor="b" anchorCtr="0" compatLnSpc="1">
            <a:prstTxWarp prst="textNoShape">
              <a:avLst/>
            </a:prstTxWarp>
          </a:bodyPr>
          <a:lstStyle>
            <a:lvl1pPr algn="l" defTabSz="911225">
              <a:defRPr sz="1200" i="1">
                <a:solidFill>
                  <a:schemeClr val="tx1"/>
                </a:solidFill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8113" y="8815388"/>
            <a:ext cx="30368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7" tIns="45574" rIns="91147" bIns="45574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 i="1">
                <a:solidFill>
                  <a:schemeClr val="tx1"/>
                </a:solidFill>
                <a:latin typeface="Arial Unicode MS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2F568EBA-D200-4149-9EB0-EA02CD59A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948113" y="8815388"/>
            <a:ext cx="30368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47" tIns="45574" rIns="91147" bIns="45574" anchor="b">
            <a:prstTxWarp prst="textNoShape">
              <a:avLst/>
            </a:prstTxWarp>
          </a:bodyPr>
          <a:lstStyle/>
          <a:p>
            <a:pPr algn="r" defTabSz="911225"/>
            <a:fld id="{F292D678-94EC-1E4C-8766-43CA5AC2733D}" type="slidenum">
              <a:rPr lang="en-US" sz="1200" i="1">
                <a:solidFill>
                  <a:schemeClr val="tx1"/>
                </a:solidFill>
                <a:latin typeface="Arial Unicode MS" pitchFamily="-110" charset="0"/>
              </a:rPr>
              <a:pPr algn="r" defTabSz="911225"/>
              <a:t>1</a:t>
            </a:fld>
            <a:endParaRPr lang="en-US" sz="1200" i="1">
              <a:solidFill>
                <a:schemeClr val="tx1"/>
              </a:solidFill>
              <a:latin typeface="Arial Unicode MS" pitchFamily="-110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 txBox="1">
            <a:spLocks noGrp="1" noChangeArrowheads="1"/>
          </p:cNvSpPr>
          <p:nvPr/>
        </p:nvSpPr>
        <p:spPr bwMode="auto">
          <a:xfrm>
            <a:off x="3948113" y="8815388"/>
            <a:ext cx="30368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47" tIns="45574" rIns="91147" bIns="45574" anchor="b">
            <a:prstTxWarp prst="textNoShape">
              <a:avLst/>
            </a:prstTxWarp>
          </a:bodyPr>
          <a:lstStyle/>
          <a:p>
            <a:pPr algn="r" defTabSz="911225"/>
            <a:fld id="{554BAFD4-7BCB-C141-BC5A-C8C7421A4C5D}" type="slidenum">
              <a:rPr lang="de-DE" sz="1200" i="1">
                <a:solidFill>
                  <a:schemeClr val="tx1"/>
                </a:solidFill>
                <a:latin typeface="Arial Unicode MS" pitchFamily="-106" charset="0"/>
              </a:rPr>
              <a:pPr algn="r" defTabSz="911225"/>
              <a:t>77</a:t>
            </a:fld>
            <a:endParaRPr lang="de-DE" sz="1200" i="1">
              <a:solidFill>
                <a:schemeClr val="tx1"/>
              </a:solidFill>
              <a:latin typeface="Arial Unicode MS" pitchFamily="-106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25BF6B-C6C5-644E-866F-81DDB42EE3A7}" type="slidenum">
              <a:rPr lang="en-US">
                <a:latin typeface="Arial" pitchFamily="-106" charset="0"/>
                <a:ea typeface="Arial" pitchFamily="-106" charset="0"/>
                <a:cs typeface="Arial" pitchFamily="-106" charset="0"/>
              </a:rPr>
              <a:pPr/>
              <a:t>83</a:t>
            </a:fld>
            <a:endParaRPr lang="en-US"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1675"/>
            <a:ext cx="4632325" cy="3473450"/>
          </a:xfrm>
          <a:ln w="12700" cap="flat">
            <a:solidFill>
              <a:schemeClr val="tx1"/>
            </a:solidFill>
          </a:ln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</p:spPr>
        <p:txBody>
          <a:bodyPr lIns="91249" tIns="46399" rIns="91249" bIns="46399"/>
          <a:lstStyle/>
          <a:p>
            <a:pPr eaLnBrk="1" hangingPunct="1"/>
            <a:endParaRPr lang="en-US"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0" y="0"/>
            <a:ext cx="9144000" cy="76944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Clickd</a:t>
            </a:r>
            <a:r>
              <a:rPr lang="en-US" dirty="0" smtClean="0"/>
              <a:t> </a:t>
            </a:r>
            <a:r>
              <a:rPr lang="en-US" dirty="0"/>
              <a:t>to edit Master title style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371600"/>
            <a:ext cx="9144000" cy="5257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BC3FE-77B2-D941-AECA-DD4D52EE22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397D5-23E9-554E-B36E-6D4F68EDAE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76200"/>
            <a:ext cx="84582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81200"/>
            <a:ext cx="8458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7175" y="6248400"/>
            <a:ext cx="1622425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08200" y="6248400"/>
            <a:ext cx="299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86400" y="6248400"/>
            <a:ext cx="1371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B29373-4D1C-C54A-A6D8-9E0450F0E3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pitchFamily="-110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pitchFamily="-110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pitchFamily="-110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pitchFamily="-110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pitchFamily="-110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 Black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 Black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 Black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 Black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defRPr sz="2800">
          <a:solidFill>
            <a:schemeClr val="bg2"/>
          </a:solidFill>
          <a:latin typeface="Arial" pitchFamily="-110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defRPr sz="2400">
          <a:solidFill>
            <a:schemeClr val="bg2"/>
          </a:solidFill>
          <a:latin typeface="Arial" pitchFamily="-110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bg2"/>
          </a:solidFill>
          <a:latin typeface="Arial" pitchFamily="-110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bg2"/>
          </a:solidFill>
          <a:latin typeface="Arial" pitchFamily="-110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bg2"/>
          </a:solidFill>
          <a:latin typeface="Arial" pitchFamily="-110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bg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bg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bg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3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3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3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3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png"/><Relationship Id="rId1" Type="http://schemas.openxmlformats.org/officeDocument/2006/relationships/video" Target="file://localhost/Users/patrickbaudisch/Documents/Pattrick/Work/Projects/Fingerprint%20Surface/Paper/2009-HolzBaudisch-Guardian%20Fingerprint%20Reader%20and%20Motion%20on%20screen%20small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IMG_8281+ 1024px 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3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3810000"/>
            <a:ext cx="7391400" cy="1371600"/>
          </a:xfrm>
        </p:spPr>
        <p:txBody>
          <a:bodyPr/>
          <a:lstStyle/>
          <a:p>
            <a:pPr marL="0" indent="0" algn="r" eaLnBrk="1" hangingPunct="1">
              <a:lnSpc>
                <a:spcPct val="80000"/>
              </a:lnSpc>
            </a:pPr>
            <a:r>
              <a:rPr sz="2000" b="1" noProof="1" smtClean="0">
                <a:solidFill>
                  <a:srgbClr val="FFFFFF"/>
                </a:solidFill>
              </a:rPr>
              <a:t/>
            </a:r>
            <a:br>
              <a:rPr sz="2000" b="1" noProof="1" smtClean="0">
                <a:solidFill>
                  <a:srgbClr val="FFFFFF"/>
                </a:solidFill>
              </a:rPr>
            </a:br>
            <a:r>
              <a:rPr lang="en-US" sz="2000" b="1" noProof="1" smtClean="0">
                <a:solidFill>
                  <a:srgbClr val="FFFFFF"/>
                </a:solidFill>
              </a:rPr>
              <a:t>christian holz</a:t>
            </a:r>
            <a:br>
              <a:rPr lang="en-US" sz="2000" b="1" noProof="1" smtClean="0">
                <a:solidFill>
                  <a:srgbClr val="FFFFFF"/>
                </a:solidFill>
              </a:rPr>
            </a:br>
            <a:r>
              <a:rPr sz="2000" b="1" noProof="1" smtClean="0">
                <a:solidFill>
                  <a:srgbClr val="FFFFFF"/>
                </a:solidFill>
              </a:rPr>
              <a:t>patrick baudisch</a:t>
            </a:r>
            <a:endParaRPr lang="en-US" sz="2000" b="1" noProof="1" smtClean="0">
              <a:solidFill>
                <a:srgbClr val="FFFFFF"/>
              </a:solidFill>
            </a:endParaRPr>
          </a:p>
        </p:txBody>
      </p:sp>
      <p:pic>
        <p:nvPicPr>
          <p:cNvPr id="5134" name="Picture 17" descr="hpi_logo_gr.png"/>
          <p:cNvPicPr>
            <a:picLocks noChangeAspect="1"/>
          </p:cNvPicPr>
          <p:nvPr/>
        </p:nvPicPr>
        <p:blipFill>
          <a:blip r:embed="rId4"/>
          <a:srcRect r="50015" b="17065"/>
          <a:stretch>
            <a:fillRect/>
          </a:stretch>
        </p:blipFill>
        <p:spPr bwMode="auto">
          <a:xfrm>
            <a:off x="6934200" y="5791200"/>
            <a:ext cx="974436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Text Box 19"/>
          <p:cNvSpPr txBox="1">
            <a:spLocks noChangeArrowheads="1"/>
          </p:cNvSpPr>
          <p:nvPr/>
        </p:nvSpPr>
        <p:spPr bwMode="auto">
          <a:xfrm>
            <a:off x="0" y="1371600"/>
            <a:ext cx="9144000" cy="1354217"/>
          </a:xfrm>
          <a:prstGeom prst="rect">
            <a:avLst/>
          </a:prstGeom>
          <a:solidFill>
            <a:srgbClr val="DDDDDD">
              <a:alpha val="52156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dirty="0" smtClean="0">
                <a:solidFill>
                  <a:srgbClr val="FF9900"/>
                </a:solidFill>
                <a:latin typeface="Arial Black"/>
                <a:cs typeface="Arial Black"/>
              </a:rPr>
              <a:t>high-precision touch input</a:t>
            </a:r>
          </a:p>
          <a:p>
            <a:pPr algn="l"/>
            <a:r>
              <a:rPr lang="en-US" sz="4400" b="1" dirty="0" smtClean="0">
                <a:latin typeface="Arial"/>
                <a:cs typeface="Arial"/>
              </a:rPr>
              <a:t>based on fingerprint recognition</a:t>
            </a:r>
            <a:endParaRPr lang="en-US" sz="4400" b="1" dirty="0">
              <a:latin typeface="Arial"/>
              <a:cs typeface="Arial"/>
            </a:endParaRPr>
          </a:p>
        </p:txBody>
      </p:sp>
      <p:pic>
        <p:nvPicPr>
          <p:cNvPr id="21" name="Picture 17" descr="hpi_logo_gr.png"/>
          <p:cNvPicPr>
            <a:picLocks noChangeAspect="1"/>
          </p:cNvPicPr>
          <p:nvPr/>
        </p:nvPicPr>
        <p:blipFill>
          <a:blip r:embed="rId4">
            <a:lum bright="100000"/>
          </a:blip>
          <a:srcRect l="48564" b="17065"/>
          <a:stretch>
            <a:fillRect/>
          </a:stretch>
        </p:blipFill>
        <p:spPr bwMode="auto">
          <a:xfrm>
            <a:off x="7890163" y="5779655"/>
            <a:ext cx="1002723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4" descr="IMG_3231+.JPG"/>
          <p:cNvPicPr>
            <a:picLocks noChangeAspect="1"/>
          </p:cNvPicPr>
          <p:nvPr/>
        </p:nvPicPr>
        <p:blipFill>
          <a:blip r:embed="rId3"/>
          <a:srcRect l="4167" r="5649"/>
          <a:stretch>
            <a:fillRect/>
          </a:stretch>
        </p:blipFill>
        <p:spPr bwMode="auto">
          <a:xfrm>
            <a:off x="0" y="0"/>
            <a:ext cx="9272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1" name="Picture 6" descr="hpi-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5553075"/>
            <a:ext cx="19812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1972" name="TextBox 3"/>
          <p:cNvSpPr txBox="1">
            <a:spLocks noChangeArrowheads="1"/>
          </p:cNvSpPr>
          <p:nvPr/>
        </p:nvSpPr>
        <p:spPr bwMode="auto">
          <a:xfrm>
            <a:off x="3455988" y="6105525"/>
            <a:ext cx="576421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3300">
                <a:latin typeface="Abadi MT Condensed Light" pitchFamily="-106" charset="0"/>
              </a:rPr>
              <a:t>fachgebiet </a:t>
            </a:r>
            <a:r>
              <a:rPr lang="en-US" sz="3300" b="1">
                <a:solidFill>
                  <a:srgbClr val="FF9800"/>
                </a:solidFill>
                <a:latin typeface="Abadi MT Condensed Light" pitchFamily="-106" charset="0"/>
              </a:rPr>
              <a:t>human-computer interaction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FatFinger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5" y="561975"/>
            <a:ext cx="8372475" cy="629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1143000" y="5715000"/>
            <a:ext cx="79073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pPr algn="r"/>
            <a:r>
              <a:rPr lang="en-US" sz="10600" b="1" dirty="0" smtClean="0">
                <a:solidFill>
                  <a:srgbClr val="FF9900"/>
                </a:solidFill>
                <a:latin typeface="Arial Unicode MS" pitchFamily="-110" charset="0"/>
              </a:rPr>
              <a:t>occlusion</a:t>
            </a:r>
            <a:endParaRPr lang="en-US" sz="10600" b="1" dirty="0">
              <a:solidFill>
                <a:srgbClr val="FF9900"/>
              </a:solidFill>
              <a:latin typeface="Arial Unicode MS" pitchFamily="-110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FatFinger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09600"/>
            <a:ext cx="641985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1143000" y="5715000"/>
            <a:ext cx="79073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pPr algn="r"/>
            <a:r>
              <a:rPr lang="en-US" sz="10600" b="1" dirty="0">
                <a:solidFill>
                  <a:srgbClr val="FF9900"/>
                </a:solidFill>
                <a:latin typeface="Arial Unicode MS" pitchFamily="-110" charset="0"/>
              </a:rPr>
              <a:t>fat finger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G_8245+ 1024px 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2373313" y="4267200"/>
            <a:ext cx="6694487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>
              <a:lnSpc>
                <a:spcPct val="70000"/>
              </a:lnSpc>
            </a:pPr>
            <a:r>
              <a:rPr lang="en-US" sz="5000" b="1" dirty="0"/>
              <a:t>so touch is inaccurate</a:t>
            </a:r>
            <a:br>
              <a:rPr lang="en-US" sz="5000" b="1" dirty="0"/>
            </a:br>
            <a:r>
              <a:rPr lang="en-US" sz="12000" b="1" dirty="0">
                <a:solidFill>
                  <a:srgbClr val="FF9900"/>
                </a:solidFill>
              </a:rPr>
              <a:t>or is it?</a:t>
            </a:r>
            <a:endParaRPr lang="en-US" sz="1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G_8245+ 1024px 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1546" y="0"/>
            <a:ext cx="91555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0" y="3238042"/>
            <a:ext cx="8458200" cy="2705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noAutofit/>
          </a:bodyPr>
          <a:lstStyle/>
          <a:p>
            <a:pPr algn="l">
              <a:lnSpc>
                <a:spcPct val="70000"/>
              </a:lnSpc>
            </a:pPr>
            <a:r>
              <a:rPr lang="en-US" sz="12000" b="1" dirty="0" smtClean="0"/>
              <a:t>could it be</a:t>
            </a:r>
            <a:br>
              <a:rPr lang="en-US" sz="12000" b="1" dirty="0" smtClean="0"/>
            </a:br>
            <a:r>
              <a:rPr lang="en-US" sz="3600" dirty="0" smtClean="0"/>
              <a:t>that it is </a:t>
            </a:r>
            <a:r>
              <a:rPr lang="en-US" sz="3600" b="1" dirty="0" smtClean="0">
                <a:solidFill>
                  <a:srgbClr val="B8F15D"/>
                </a:solidFill>
              </a:rPr>
              <a:t>not the fingers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but our </a:t>
            </a:r>
            <a:r>
              <a:rPr lang="en-US" sz="3600" b="1" dirty="0" smtClean="0">
                <a:solidFill>
                  <a:srgbClr val="FF9900"/>
                </a:solidFill>
              </a:rPr>
              <a:t>touch devices that are wrong?</a:t>
            </a:r>
            <a:endParaRPr lang="en-US" sz="36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G_8245+ 1024px 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7454" y="3515590"/>
            <a:ext cx="4456545" cy="3342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MG_7521++ 1024p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7383" y="0"/>
            <a:ext cx="4476617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457200" y="2614136"/>
            <a:ext cx="6705600" cy="738664"/>
          </a:xfrm>
          <a:prstGeom prst="rect">
            <a:avLst/>
          </a:prstGeom>
          <a:solidFill>
            <a:schemeClr val="tx1">
              <a:alpha val="5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latin typeface="Arial" charset="0"/>
              </a:rPr>
              <a:t>Part 1 (science):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latin typeface="Arial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latin typeface="Arial" charset="0"/>
              </a:rPr>
            </a:br>
            <a:r>
              <a:rPr lang="en-US" dirty="0" smtClean="0">
                <a:latin typeface="Arial" charset="0"/>
              </a:rPr>
              <a:t>even th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ough screens are 2D,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pointing is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not</a:t>
            </a:r>
            <a:endParaRPr lang="en-US" dirty="0" smtClean="0"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" y="3528536"/>
            <a:ext cx="6705600" cy="738664"/>
          </a:xfrm>
          <a:prstGeom prst="rect">
            <a:avLst/>
          </a:prstGeom>
          <a:solidFill>
            <a:schemeClr val="tx1">
              <a:alpha val="5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Arial" charset="0"/>
              </a:rPr>
              <a:t>Part 2 (engineering):</a:t>
            </a:r>
            <a:r>
              <a:rPr lang="en-US" b="1" dirty="0" smtClean="0">
                <a:solidFill>
                  <a:srgbClr val="FF9900"/>
                </a:solidFill>
                <a:latin typeface="Arial" charset="0"/>
              </a:rPr>
              <a:t/>
            </a:r>
            <a:br>
              <a:rPr lang="en-US" b="1" dirty="0" smtClean="0">
                <a:solidFill>
                  <a:srgbClr val="FF9900"/>
                </a:solidFill>
                <a:latin typeface="Arial" charset="0"/>
              </a:rPr>
            </a:br>
            <a:r>
              <a:rPr lang="en-US" dirty="0" smtClean="0">
                <a:latin typeface="Arial" charset="0"/>
              </a:rPr>
              <a:t>sensing fingers in 3D </a:t>
            </a:r>
            <a:r>
              <a:rPr lang="en-US" dirty="0" smtClean="0">
                <a:latin typeface="Arial" charset="0"/>
                <a:sym typeface="Wingdings"/>
              </a:rPr>
              <a:t> </a:t>
            </a:r>
            <a:r>
              <a:rPr lang="en-US" dirty="0" smtClean="0">
                <a:latin typeface="Arial" charset="0"/>
              </a:rPr>
              <a:t>highly accurate touch</a:t>
            </a: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2521046"/>
            <a:ext cx="911018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2000" b="1" dirty="0" smtClean="0">
                <a:solidFill>
                  <a:srgbClr val="FF9900"/>
                </a:solidFill>
              </a:rPr>
              <a:t>no</a:t>
            </a:r>
            <a:r>
              <a:rPr lang="en-US" sz="7000" b="1" dirty="0" smtClean="0">
                <a:solidFill>
                  <a:srgbClr val="FF9900"/>
                </a:solidFill>
              </a:rPr>
              <a:t> </a:t>
            </a:r>
            <a:r>
              <a:rPr lang="en-US" sz="12000" b="1" dirty="0" smtClean="0">
                <a:solidFill>
                  <a:srgbClr val="404040"/>
                </a:solidFill>
              </a:rPr>
              <a:t>fat</a:t>
            </a:r>
            <a:r>
              <a:rPr lang="en-US" sz="9600" b="1" dirty="0" smtClean="0">
                <a:solidFill>
                  <a:srgbClr val="FF9900"/>
                </a:solidFill>
              </a:rPr>
              <a:t> </a:t>
            </a:r>
            <a:r>
              <a:rPr lang="en-US" sz="12000" b="1" dirty="0" smtClean="0">
                <a:solidFill>
                  <a:srgbClr val="404040"/>
                </a:solidFill>
              </a:rPr>
              <a:t>finger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2444846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claim there is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6765" y="3938826"/>
            <a:ext cx="271409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5000" b="1" dirty="0" smtClean="0">
                <a:solidFill>
                  <a:srgbClr val="404040"/>
                </a:solidFill>
              </a:rPr>
              <a:t>problem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2521046"/>
            <a:ext cx="4376331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perceived</a:t>
            </a:r>
            <a:endParaRPr lang="en-US" sz="7000" b="1" dirty="0" smtClean="0">
              <a:solidFill>
                <a:srgbClr val="40404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2444846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instead, almost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 observed targeting error </a:t>
            </a:r>
            <a:r>
              <a:rPr lang="en-US" dirty="0" smtClean="0">
                <a:solidFill>
                  <a:srgbClr val="404040"/>
                </a:solidFill>
              </a:rPr>
              <a:t>comes from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05400" y="4114800"/>
            <a:ext cx="1296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dirty="0" smtClean="0">
                <a:solidFill>
                  <a:srgbClr val="404040"/>
                </a:solidFill>
              </a:rPr>
              <a:t>problem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0" y="3173849"/>
            <a:ext cx="4826962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input point</a:t>
            </a:r>
            <a:endParaRPr lang="en-US" sz="7000" b="1" dirty="0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504" y="76200"/>
            <a:ext cx="90082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800" b="1" dirty="0" smtClean="0">
                <a:solidFill>
                  <a:srgbClr val="FF9900"/>
                </a:solidFill>
              </a:rPr>
              <a:t>perceived input point problem</a:t>
            </a:r>
            <a:endParaRPr lang="en-US" sz="4800" b="1" dirty="0">
              <a:solidFill>
                <a:srgbClr val="FF99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-5410200" y="2362200"/>
            <a:ext cx="11978752" cy="6505535"/>
            <a:chOff x="207818" y="1304636"/>
            <a:chExt cx="5680364" cy="3084946"/>
          </a:xfrm>
        </p:grpSpPr>
        <p:sp>
          <p:nvSpPr>
            <p:cNvPr id="8" name="Freeform 7"/>
            <p:cNvSpPr/>
            <p:nvPr/>
          </p:nvSpPr>
          <p:spPr bwMode="auto">
            <a:xfrm>
              <a:off x="207818" y="1304636"/>
              <a:ext cx="5680364" cy="3084946"/>
            </a:xfrm>
            <a:custGeom>
              <a:avLst/>
              <a:gdLst>
                <a:gd name="connsiteX0" fmla="*/ 0 w 5758269"/>
                <a:gd name="connsiteY0" fmla="*/ 1223819 h 3117273"/>
                <a:gd name="connsiteX1" fmla="*/ 1893455 w 5758269"/>
                <a:gd name="connsiteY1" fmla="*/ 0 h 3117273"/>
                <a:gd name="connsiteX2" fmla="*/ 5680364 w 5758269"/>
                <a:gd name="connsiteY2" fmla="*/ 404091 h 3117273"/>
                <a:gd name="connsiteX3" fmla="*/ 5668818 w 5758269"/>
                <a:gd name="connsiteY3" fmla="*/ 646546 h 3117273"/>
                <a:gd name="connsiteX4" fmla="*/ 4895273 w 5758269"/>
                <a:gd name="connsiteY4" fmla="*/ 3117273 h 3117273"/>
                <a:gd name="connsiteX5" fmla="*/ 11546 w 5758269"/>
                <a:gd name="connsiteY5" fmla="*/ 1408546 h 3117273"/>
                <a:gd name="connsiteX6" fmla="*/ 0 w 5758269"/>
                <a:gd name="connsiteY6" fmla="*/ 1223819 h 3117273"/>
                <a:gd name="connsiteX0" fmla="*/ 0 w 5680364"/>
                <a:gd name="connsiteY0" fmla="*/ 1223819 h 3117273"/>
                <a:gd name="connsiteX1" fmla="*/ 1893455 w 5680364"/>
                <a:gd name="connsiteY1" fmla="*/ 0 h 3117273"/>
                <a:gd name="connsiteX2" fmla="*/ 5680364 w 5680364"/>
                <a:gd name="connsiteY2" fmla="*/ 404091 h 3117273"/>
                <a:gd name="connsiteX3" fmla="*/ 5668818 w 5680364"/>
                <a:gd name="connsiteY3" fmla="*/ 646546 h 3117273"/>
                <a:gd name="connsiteX4" fmla="*/ 4895273 w 5680364"/>
                <a:gd name="connsiteY4" fmla="*/ 3117273 h 3117273"/>
                <a:gd name="connsiteX5" fmla="*/ 11546 w 5680364"/>
                <a:gd name="connsiteY5" fmla="*/ 1408546 h 3117273"/>
                <a:gd name="connsiteX6" fmla="*/ 0 w 5680364"/>
                <a:gd name="connsiteY6" fmla="*/ 1223819 h 3117273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789055 w 5680364"/>
                <a:gd name="connsiteY4" fmla="*/ 3084946 h 3084946"/>
                <a:gd name="connsiteX5" fmla="*/ 11546 w 5680364"/>
                <a:gd name="connsiteY5" fmla="*/ 1408546 h 3084946"/>
                <a:gd name="connsiteX6" fmla="*/ 0 w 5680364"/>
                <a:gd name="connsiteY6" fmla="*/ 1223819 h 3084946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922982 w 5680364"/>
                <a:gd name="connsiteY4" fmla="*/ 2983346 h 3084946"/>
                <a:gd name="connsiteX5" fmla="*/ 4789055 w 5680364"/>
                <a:gd name="connsiteY5" fmla="*/ 3084946 h 3084946"/>
                <a:gd name="connsiteX6" fmla="*/ 11546 w 5680364"/>
                <a:gd name="connsiteY6" fmla="*/ 1408546 h 3084946"/>
                <a:gd name="connsiteX7" fmla="*/ 0 w 5680364"/>
                <a:gd name="connsiteY7" fmla="*/ 1223819 h 308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364" h="3084946">
                  <a:moveTo>
                    <a:pt x="0" y="1223819"/>
                  </a:moveTo>
                  <a:lnTo>
                    <a:pt x="1893455" y="0"/>
                  </a:lnTo>
                  <a:lnTo>
                    <a:pt x="5680364" y="404091"/>
                  </a:lnTo>
                  <a:lnTo>
                    <a:pt x="5668818" y="646546"/>
                  </a:lnTo>
                  <a:lnTo>
                    <a:pt x="4922982" y="2983346"/>
                  </a:lnTo>
                  <a:lnTo>
                    <a:pt x="4789055" y="3084946"/>
                  </a:lnTo>
                  <a:lnTo>
                    <a:pt x="11546" y="1408546"/>
                  </a:lnTo>
                  <a:lnTo>
                    <a:pt x="0" y="1223819"/>
                  </a:lnTo>
                  <a:close/>
                </a:path>
              </a:pathLst>
            </a:custGeom>
            <a:solidFill>
              <a:srgbClr val="FFFFFF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346364" y="2586182"/>
              <a:ext cx="4468091" cy="1431636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5400000">
              <a:off x="4399609" y="2533336"/>
              <a:ext cx="2057400" cy="685800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9" name="TextBox 28"/>
          <p:cNvSpPr txBox="1"/>
          <p:nvPr/>
        </p:nvSpPr>
        <p:spPr>
          <a:xfrm>
            <a:off x="2667000" y="3657600"/>
            <a:ext cx="1039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404040"/>
                </a:solidFill>
              </a:rPr>
              <a:t>target</a:t>
            </a:r>
            <a:endParaRPr lang="en-US" b="1" dirty="0">
              <a:solidFill>
                <a:srgbClr val="40404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352800" y="685800"/>
            <a:ext cx="571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>
                <a:solidFill>
                  <a:srgbClr val="404040"/>
                </a:solidFill>
              </a:rPr>
              <a:t>[</a:t>
            </a:r>
            <a:r>
              <a:rPr lang="en-US" dirty="0" err="1" smtClean="0">
                <a:solidFill>
                  <a:srgbClr val="404040"/>
                </a:solidFill>
              </a:rPr>
              <a:t>Benko</a:t>
            </a:r>
            <a:r>
              <a:rPr lang="en-US" dirty="0" smtClean="0">
                <a:solidFill>
                  <a:srgbClr val="404040"/>
                </a:solidFill>
              </a:rPr>
              <a:t>, Wilson, &amp; Baudisch </a:t>
            </a:r>
            <a:r>
              <a:rPr lang="en-US" dirty="0" smtClean="0">
                <a:solidFill>
                  <a:srgbClr val="404040"/>
                </a:solidFill>
              </a:rPr>
              <a:t>2006]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-236353" y="3776446"/>
            <a:ext cx="2446153" cy="940751"/>
            <a:chOff x="-236353" y="3776446"/>
            <a:chExt cx="2446153" cy="940751"/>
          </a:xfrm>
        </p:grpSpPr>
        <p:sp>
          <p:nvSpPr>
            <p:cNvPr id="19" name="Oval 18"/>
            <p:cNvSpPr/>
            <p:nvPr/>
          </p:nvSpPr>
          <p:spPr bwMode="auto">
            <a:xfrm>
              <a:off x="1752600" y="3776446"/>
              <a:ext cx="228600" cy="152400"/>
            </a:xfrm>
            <a:prstGeom prst="ellipse">
              <a:avLst/>
            </a:prstGeom>
            <a:solidFill>
              <a:srgbClr val="FF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-236353" y="3886200"/>
              <a:ext cx="24461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rgbClr val="FF9900"/>
                  </a:solidFill>
                </a:rPr>
                <a:t>touch device perceives</a:t>
              </a:r>
              <a:endParaRPr lang="en-US" b="1" dirty="0">
                <a:solidFill>
                  <a:srgbClr val="FF9900"/>
                </a:solidFill>
              </a:endParaRPr>
            </a:p>
          </p:txBody>
        </p:sp>
      </p:grpSp>
      <p:cxnSp>
        <p:nvCxnSpPr>
          <p:cNvPr id="21" name="Straight Connector 20"/>
          <p:cNvCxnSpPr/>
          <p:nvPr/>
        </p:nvCxnSpPr>
        <p:spPr bwMode="auto">
          <a:xfrm rot="5400000" flipH="1" flipV="1">
            <a:off x="2011036" y="3837326"/>
            <a:ext cx="349956" cy="199975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1710267" y="3818782"/>
            <a:ext cx="914400" cy="152398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" name="Group 10"/>
          <p:cNvGrpSpPr/>
          <p:nvPr/>
        </p:nvGrpSpPr>
        <p:grpSpPr>
          <a:xfrm rot="17970254">
            <a:off x="622326" y="1489368"/>
            <a:ext cx="898358" cy="3179727"/>
            <a:chOff x="766011" y="76200"/>
            <a:chExt cx="1808618" cy="6401580"/>
          </a:xfrm>
        </p:grpSpPr>
        <p:sp>
          <p:nvSpPr>
            <p:cNvPr id="12" name="Freeform 11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Freeform 14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5410200" y="2362200"/>
            <a:ext cx="11978752" cy="6505535"/>
            <a:chOff x="207818" y="1304636"/>
            <a:chExt cx="5680364" cy="3084946"/>
          </a:xfrm>
        </p:grpSpPr>
        <p:sp>
          <p:nvSpPr>
            <p:cNvPr id="5" name="Freeform 4"/>
            <p:cNvSpPr/>
            <p:nvPr/>
          </p:nvSpPr>
          <p:spPr bwMode="auto">
            <a:xfrm>
              <a:off x="207818" y="1304636"/>
              <a:ext cx="5680364" cy="3084946"/>
            </a:xfrm>
            <a:custGeom>
              <a:avLst/>
              <a:gdLst>
                <a:gd name="connsiteX0" fmla="*/ 0 w 5758269"/>
                <a:gd name="connsiteY0" fmla="*/ 1223819 h 3117273"/>
                <a:gd name="connsiteX1" fmla="*/ 1893455 w 5758269"/>
                <a:gd name="connsiteY1" fmla="*/ 0 h 3117273"/>
                <a:gd name="connsiteX2" fmla="*/ 5680364 w 5758269"/>
                <a:gd name="connsiteY2" fmla="*/ 404091 h 3117273"/>
                <a:gd name="connsiteX3" fmla="*/ 5668818 w 5758269"/>
                <a:gd name="connsiteY3" fmla="*/ 646546 h 3117273"/>
                <a:gd name="connsiteX4" fmla="*/ 4895273 w 5758269"/>
                <a:gd name="connsiteY4" fmla="*/ 3117273 h 3117273"/>
                <a:gd name="connsiteX5" fmla="*/ 11546 w 5758269"/>
                <a:gd name="connsiteY5" fmla="*/ 1408546 h 3117273"/>
                <a:gd name="connsiteX6" fmla="*/ 0 w 5758269"/>
                <a:gd name="connsiteY6" fmla="*/ 1223819 h 3117273"/>
                <a:gd name="connsiteX0" fmla="*/ 0 w 5680364"/>
                <a:gd name="connsiteY0" fmla="*/ 1223819 h 3117273"/>
                <a:gd name="connsiteX1" fmla="*/ 1893455 w 5680364"/>
                <a:gd name="connsiteY1" fmla="*/ 0 h 3117273"/>
                <a:gd name="connsiteX2" fmla="*/ 5680364 w 5680364"/>
                <a:gd name="connsiteY2" fmla="*/ 404091 h 3117273"/>
                <a:gd name="connsiteX3" fmla="*/ 5668818 w 5680364"/>
                <a:gd name="connsiteY3" fmla="*/ 646546 h 3117273"/>
                <a:gd name="connsiteX4" fmla="*/ 4895273 w 5680364"/>
                <a:gd name="connsiteY4" fmla="*/ 3117273 h 3117273"/>
                <a:gd name="connsiteX5" fmla="*/ 11546 w 5680364"/>
                <a:gd name="connsiteY5" fmla="*/ 1408546 h 3117273"/>
                <a:gd name="connsiteX6" fmla="*/ 0 w 5680364"/>
                <a:gd name="connsiteY6" fmla="*/ 1223819 h 3117273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789055 w 5680364"/>
                <a:gd name="connsiteY4" fmla="*/ 3084946 h 3084946"/>
                <a:gd name="connsiteX5" fmla="*/ 11546 w 5680364"/>
                <a:gd name="connsiteY5" fmla="*/ 1408546 h 3084946"/>
                <a:gd name="connsiteX6" fmla="*/ 0 w 5680364"/>
                <a:gd name="connsiteY6" fmla="*/ 1223819 h 3084946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922982 w 5680364"/>
                <a:gd name="connsiteY4" fmla="*/ 2983346 h 3084946"/>
                <a:gd name="connsiteX5" fmla="*/ 4789055 w 5680364"/>
                <a:gd name="connsiteY5" fmla="*/ 3084946 h 3084946"/>
                <a:gd name="connsiteX6" fmla="*/ 11546 w 5680364"/>
                <a:gd name="connsiteY6" fmla="*/ 1408546 h 3084946"/>
                <a:gd name="connsiteX7" fmla="*/ 0 w 5680364"/>
                <a:gd name="connsiteY7" fmla="*/ 1223819 h 308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364" h="3084946">
                  <a:moveTo>
                    <a:pt x="0" y="1223819"/>
                  </a:moveTo>
                  <a:lnTo>
                    <a:pt x="1893455" y="0"/>
                  </a:lnTo>
                  <a:lnTo>
                    <a:pt x="5680364" y="404091"/>
                  </a:lnTo>
                  <a:lnTo>
                    <a:pt x="5668818" y="646546"/>
                  </a:lnTo>
                  <a:lnTo>
                    <a:pt x="4922982" y="2983346"/>
                  </a:lnTo>
                  <a:lnTo>
                    <a:pt x="4789055" y="3084946"/>
                  </a:lnTo>
                  <a:lnTo>
                    <a:pt x="11546" y="1408546"/>
                  </a:lnTo>
                  <a:lnTo>
                    <a:pt x="0" y="1223819"/>
                  </a:lnTo>
                  <a:close/>
                </a:path>
              </a:pathLst>
            </a:custGeom>
            <a:solidFill>
              <a:srgbClr val="FFFFFF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346364" y="2586182"/>
              <a:ext cx="4468091" cy="1431636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5400000">
              <a:off x="4399609" y="2533336"/>
              <a:ext cx="2057400" cy="685800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Oval 10"/>
          <p:cNvSpPr/>
          <p:nvPr/>
        </p:nvSpPr>
        <p:spPr bwMode="auto">
          <a:xfrm>
            <a:off x="1752600" y="3776446"/>
            <a:ext cx="228600" cy="152400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 rot="5400000" flipH="1" flipV="1">
            <a:off x="2011036" y="3837326"/>
            <a:ext cx="349956" cy="199975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710267" y="3818782"/>
            <a:ext cx="914400" cy="152398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5" name="Group 14"/>
          <p:cNvGrpSpPr/>
          <p:nvPr/>
        </p:nvGrpSpPr>
        <p:grpSpPr>
          <a:xfrm rot="17970254">
            <a:off x="622326" y="1489368"/>
            <a:ext cx="898358" cy="3179727"/>
            <a:chOff x="766011" y="76200"/>
            <a:chExt cx="1808618" cy="6401580"/>
          </a:xfrm>
        </p:grpSpPr>
        <p:sp>
          <p:nvSpPr>
            <p:cNvPr id="16" name="Freeform 15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Freeform 18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43567" y="3689234"/>
            <a:ext cx="1413833" cy="461665"/>
            <a:chOff x="643567" y="3689234"/>
            <a:chExt cx="1413833" cy="461665"/>
          </a:xfrm>
        </p:grpSpPr>
        <p:sp>
          <p:nvSpPr>
            <p:cNvPr id="8" name="TextBox 7"/>
            <p:cNvSpPr txBox="1"/>
            <p:nvPr/>
          </p:nvSpPr>
          <p:spPr>
            <a:xfrm rot="641940">
              <a:off x="643567" y="3689234"/>
              <a:ext cx="10224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404040"/>
                  </a:solidFill>
                </a:rPr>
                <a:t>offset</a:t>
              </a:r>
              <a:endParaRPr lang="en-US" b="1" dirty="0">
                <a:solidFill>
                  <a:srgbClr val="404040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>
              <a:off x="1608667" y="4038600"/>
              <a:ext cx="448733" cy="93133"/>
            </a:xfrm>
            <a:prstGeom prst="straightConnector1">
              <a:avLst/>
            </a:prstGeom>
            <a:solidFill>
              <a:schemeClr val="bg2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</p:cxnSp>
      </p:grpSp>
      <p:sp>
        <p:nvSpPr>
          <p:cNvPr id="2" name="TextBox 1"/>
          <p:cNvSpPr txBox="1"/>
          <p:nvPr/>
        </p:nvSpPr>
        <p:spPr>
          <a:xfrm>
            <a:off x="1549110" y="457200"/>
            <a:ext cx="725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why we hope it’s the perceived input point </a:t>
            </a:r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problem?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90600" y="6096000"/>
            <a:ext cx="7848600" cy="461665"/>
          </a:xfrm>
          <a:prstGeom prst="rect">
            <a:avLst/>
          </a:prstGeom>
          <a:solidFill>
            <a:srgbClr val="FFFFFF">
              <a:alpha val="78000"/>
            </a:srgbClr>
          </a:solidFill>
        </p:spPr>
        <p:txBody>
          <a:bodyPr wrap="square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fat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finger problem, in contrast is always noise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=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error</a:t>
            </a:r>
          </a:p>
        </p:txBody>
      </p:sp>
      <p:sp>
        <p:nvSpPr>
          <p:cNvPr id="28" name="Rectangle 27"/>
          <p:cNvSpPr/>
          <p:nvPr/>
        </p:nvSpPr>
        <p:spPr>
          <a:xfrm rot="839746">
            <a:off x="465154" y="4423758"/>
            <a:ext cx="30710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we can </a:t>
            </a:r>
            <a:r>
              <a:rPr lang="en-US" b="1" dirty="0" smtClean="0">
                <a:solidFill>
                  <a:srgbClr val="FF9900"/>
                </a:solidFill>
                <a:sym typeface="Wingdings"/>
              </a:rPr>
              <a:t>correct for it</a:t>
            </a:r>
            <a:r>
              <a:rPr lang="en-US" b="1" dirty="0" smtClean="0">
                <a:solidFill>
                  <a:srgbClr val="FF9900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5410200" y="2362200"/>
            <a:ext cx="11978752" cy="6505535"/>
            <a:chOff x="207818" y="1304636"/>
            <a:chExt cx="5680364" cy="3084946"/>
          </a:xfrm>
        </p:grpSpPr>
        <p:sp>
          <p:nvSpPr>
            <p:cNvPr id="5" name="Freeform 4"/>
            <p:cNvSpPr/>
            <p:nvPr/>
          </p:nvSpPr>
          <p:spPr bwMode="auto">
            <a:xfrm>
              <a:off x="207818" y="1304636"/>
              <a:ext cx="5680364" cy="3084946"/>
            </a:xfrm>
            <a:custGeom>
              <a:avLst/>
              <a:gdLst>
                <a:gd name="connsiteX0" fmla="*/ 0 w 5758269"/>
                <a:gd name="connsiteY0" fmla="*/ 1223819 h 3117273"/>
                <a:gd name="connsiteX1" fmla="*/ 1893455 w 5758269"/>
                <a:gd name="connsiteY1" fmla="*/ 0 h 3117273"/>
                <a:gd name="connsiteX2" fmla="*/ 5680364 w 5758269"/>
                <a:gd name="connsiteY2" fmla="*/ 404091 h 3117273"/>
                <a:gd name="connsiteX3" fmla="*/ 5668818 w 5758269"/>
                <a:gd name="connsiteY3" fmla="*/ 646546 h 3117273"/>
                <a:gd name="connsiteX4" fmla="*/ 4895273 w 5758269"/>
                <a:gd name="connsiteY4" fmla="*/ 3117273 h 3117273"/>
                <a:gd name="connsiteX5" fmla="*/ 11546 w 5758269"/>
                <a:gd name="connsiteY5" fmla="*/ 1408546 h 3117273"/>
                <a:gd name="connsiteX6" fmla="*/ 0 w 5758269"/>
                <a:gd name="connsiteY6" fmla="*/ 1223819 h 3117273"/>
                <a:gd name="connsiteX0" fmla="*/ 0 w 5680364"/>
                <a:gd name="connsiteY0" fmla="*/ 1223819 h 3117273"/>
                <a:gd name="connsiteX1" fmla="*/ 1893455 w 5680364"/>
                <a:gd name="connsiteY1" fmla="*/ 0 h 3117273"/>
                <a:gd name="connsiteX2" fmla="*/ 5680364 w 5680364"/>
                <a:gd name="connsiteY2" fmla="*/ 404091 h 3117273"/>
                <a:gd name="connsiteX3" fmla="*/ 5668818 w 5680364"/>
                <a:gd name="connsiteY3" fmla="*/ 646546 h 3117273"/>
                <a:gd name="connsiteX4" fmla="*/ 4895273 w 5680364"/>
                <a:gd name="connsiteY4" fmla="*/ 3117273 h 3117273"/>
                <a:gd name="connsiteX5" fmla="*/ 11546 w 5680364"/>
                <a:gd name="connsiteY5" fmla="*/ 1408546 h 3117273"/>
                <a:gd name="connsiteX6" fmla="*/ 0 w 5680364"/>
                <a:gd name="connsiteY6" fmla="*/ 1223819 h 3117273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789055 w 5680364"/>
                <a:gd name="connsiteY4" fmla="*/ 3084946 h 3084946"/>
                <a:gd name="connsiteX5" fmla="*/ 11546 w 5680364"/>
                <a:gd name="connsiteY5" fmla="*/ 1408546 h 3084946"/>
                <a:gd name="connsiteX6" fmla="*/ 0 w 5680364"/>
                <a:gd name="connsiteY6" fmla="*/ 1223819 h 3084946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922982 w 5680364"/>
                <a:gd name="connsiteY4" fmla="*/ 2983346 h 3084946"/>
                <a:gd name="connsiteX5" fmla="*/ 4789055 w 5680364"/>
                <a:gd name="connsiteY5" fmla="*/ 3084946 h 3084946"/>
                <a:gd name="connsiteX6" fmla="*/ 11546 w 5680364"/>
                <a:gd name="connsiteY6" fmla="*/ 1408546 h 3084946"/>
                <a:gd name="connsiteX7" fmla="*/ 0 w 5680364"/>
                <a:gd name="connsiteY7" fmla="*/ 1223819 h 308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364" h="3084946">
                  <a:moveTo>
                    <a:pt x="0" y="1223819"/>
                  </a:moveTo>
                  <a:lnTo>
                    <a:pt x="1893455" y="0"/>
                  </a:lnTo>
                  <a:lnTo>
                    <a:pt x="5680364" y="404091"/>
                  </a:lnTo>
                  <a:lnTo>
                    <a:pt x="5668818" y="646546"/>
                  </a:lnTo>
                  <a:lnTo>
                    <a:pt x="4922982" y="2983346"/>
                  </a:lnTo>
                  <a:lnTo>
                    <a:pt x="4789055" y="3084946"/>
                  </a:lnTo>
                  <a:lnTo>
                    <a:pt x="11546" y="1408546"/>
                  </a:lnTo>
                  <a:lnTo>
                    <a:pt x="0" y="1223819"/>
                  </a:lnTo>
                  <a:close/>
                </a:path>
              </a:pathLst>
            </a:custGeom>
            <a:solidFill>
              <a:srgbClr val="FFFFFF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346364" y="2586182"/>
              <a:ext cx="4468091" cy="1431636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5400000">
              <a:off x="4399609" y="2533336"/>
              <a:ext cx="2057400" cy="685800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Oval 10"/>
          <p:cNvSpPr/>
          <p:nvPr/>
        </p:nvSpPr>
        <p:spPr bwMode="auto">
          <a:xfrm>
            <a:off x="1752600" y="3776446"/>
            <a:ext cx="228600" cy="152400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 rot="5400000" flipH="1" flipV="1">
            <a:off x="2011036" y="3837326"/>
            <a:ext cx="349956" cy="199975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710267" y="3818782"/>
            <a:ext cx="914400" cy="152398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" name="Group 14"/>
          <p:cNvGrpSpPr/>
          <p:nvPr/>
        </p:nvGrpSpPr>
        <p:grpSpPr>
          <a:xfrm rot="17970254">
            <a:off x="622326" y="1489368"/>
            <a:ext cx="898358" cy="3179727"/>
            <a:chOff x="766011" y="76200"/>
            <a:chExt cx="1808618" cy="6401580"/>
          </a:xfrm>
        </p:grpSpPr>
        <p:sp>
          <p:nvSpPr>
            <p:cNvPr id="16" name="Freeform 15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Freeform 18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643567" y="3689234"/>
            <a:ext cx="1413833" cy="461665"/>
            <a:chOff x="643567" y="3689234"/>
            <a:chExt cx="1413833" cy="461665"/>
          </a:xfrm>
        </p:grpSpPr>
        <p:sp>
          <p:nvSpPr>
            <p:cNvPr id="8" name="TextBox 7"/>
            <p:cNvSpPr txBox="1"/>
            <p:nvPr/>
          </p:nvSpPr>
          <p:spPr>
            <a:xfrm rot="641940">
              <a:off x="643567" y="3689234"/>
              <a:ext cx="10224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404040"/>
                  </a:solidFill>
                </a:rPr>
                <a:t>offset</a:t>
              </a:r>
              <a:endParaRPr lang="en-US" b="1" dirty="0">
                <a:solidFill>
                  <a:srgbClr val="404040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>
              <a:off x="1608667" y="4038600"/>
              <a:ext cx="448733" cy="93133"/>
            </a:xfrm>
            <a:prstGeom prst="straightConnector1">
              <a:avLst/>
            </a:prstGeom>
            <a:solidFill>
              <a:schemeClr val="bg2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</p:cxnSp>
      </p:grpSp>
      <p:sp>
        <p:nvSpPr>
          <p:cNvPr id="2" name="TextBox 1"/>
          <p:cNvSpPr txBox="1"/>
          <p:nvPr/>
        </p:nvSpPr>
        <p:spPr>
          <a:xfrm>
            <a:off x="1549110" y="457200"/>
            <a:ext cx="725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why we hope it’s the perceived input point </a:t>
            </a:r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problem?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90600" y="6096000"/>
            <a:ext cx="7848600" cy="461665"/>
          </a:xfrm>
          <a:prstGeom prst="rect">
            <a:avLst/>
          </a:prstGeom>
          <a:solidFill>
            <a:srgbClr val="FFFFFF">
              <a:alpha val="78000"/>
            </a:srgbClr>
          </a:solidFill>
        </p:spPr>
        <p:txBody>
          <a:bodyPr wrap="square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fat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finger problem, in contrast is always noise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=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error</a:t>
            </a:r>
          </a:p>
        </p:txBody>
      </p:sp>
      <p:sp>
        <p:nvSpPr>
          <p:cNvPr id="28" name="Rectangle 27"/>
          <p:cNvSpPr/>
          <p:nvPr/>
        </p:nvSpPr>
        <p:spPr>
          <a:xfrm rot="839746">
            <a:off x="465154" y="4423758"/>
            <a:ext cx="30710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we can </a:t>
            </a:r>
            <a:r>
              <a:rPr lang="en-US" b="1" dirty="0" smtClean="0">
                <a:solidFill>
                  <a:srgbClr val="FF9900"/>
                </a:solidFill>
                <a:sym typeface="Wingdings"/>
              </a:rPr>
              <a:t>correct for it</a:t>
            </a:r>
            <a:r>
              <a:rPr lang="en-US" b="1" dirty="0" smtClean="0">
                <a:solidFill>
                  <a:srgbClr val="FF9900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783" y="2457272"/>
            <a:ext cx="717375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while there is always an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offset, we hypothesize that</a:t>
            </a:r>
            <a:b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offset </a:t>
            </a:r>
            <a:r>
              <a:rPr lang="en-US" b="1" dirty="0" smtClean="0">
                <a:solidFill>
                  <a:srgbClr val="FF9900"/>
                </a:solidFill>
              </a:rPr>
              <a:t>depends on the pointing situation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676400"/>
            <a:ext cx="645516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5000" b="1" dirty="0" smtClean="0">
                <a:solidFill>
                  <a:srgbClr val="C0C0C0"/>
                </a:solidFill>
              </a:rPr>
              <a:t>our main hypothesis</a:t>
            </a:r>
            <a:endParaRPr lang="en-US" sz="5000" b="1" dirty="0" smtClean="0">
              <a:solidFill>
                <a:srgbClr val="C0C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3892" y="5939135"/>
            <a:ext cx="5625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 what does “pointing situation” mean?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657600" y="3276600"/>
            <a:ext cx="239505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dirty="0" smtClean="0">
                <a:solidFill>
                  <a:srgbClr val="7F7F7F"/>
                </a:solidFill>
              </a:rPr>
              <a:t>!=</a:t>
            </a:r>
            <a:endParaRPr lang="en-US" sz="20000" dirty="0">
              <a:solidFill>
                <a:srgbClr val="7F7F7F"/>
              </a:solidFill>
            </a:endParaRPr>
          </a:p>
        </p:txBody>
      </p:sp>
      <p:sp>
        <p:nvSpPr>
          <p:cNvPr id="23" name="Freeform 22"/>
          <p:cNvSpPr/>
          <p:nvPr/>
        </p:nvSpPr>
        <p:spPr bwMode="auto">
          <a:xfrm>
            <a:off x="180109" y="2376467"/>
            <a:ext cx="3902364" cy="2119333"/>
          </a:xfrm>
          <a:custGeom>
            <a:avLst/>
            <a:gdLst>
              <a:gd name="connsiteX0" fmla="*/ 0 w 5758269"/>
              <a:gd name="connsiteY0" fmla="*/ 1223819 h 3117273"/>
              <a:gd name="connsiteX1" fmla="*/ 1893455 w 5758269"/>
              <a:gd name="connsiteY1" fmla="*/ 0 h 3117273"/>
              <a:gd name="connsiteX2" fmla="*/ 5680364 w 5758269"/>
              <a:gd name="connsiteY2" fmla="*/ 404091 h 3117273"/>
              <a:gd name="connsiteX3" fmla="*/ 5668818 w 5758269"/>
              <a:gd name="connsiteY3" fmla="*/ 646546 h 3117273"/>
              <a:gd name="connsiteX4" fmla="*/ 4895273 w 5758269"/>
              <a:gd name="connsiteY4" fmla="*/ 3117273 h 3117273"/>
              <a:gd name="connsiteX5" fmla="*/ 11546 w 5758269"/>
              <a:gd name="connsiteY5" fmla="*/ 1408546 h 3117273"/>
              <a:gd name="connsiteX6" fmla="*/ 0 w 5758269"/>
              <a:gd name="connsiteY6" fmla="*/ 1223819 h 3117273"/>
              <a:gd name="connsiteX0" fmla="*/ 0 w 5680364"/>
              <a:gd name="connsiteY0" fmla="*/ 1223819 h 3117273"/>
              <a:gd name="connsiteX1" fmla="*/ 1893455 w 5680364"/>
              <a:gd name="connsiteY1" fmla="*/ 0 h 3117273"/>
              <a:gd name="connsiteX2" fmla="*/ 5680364 w 5680364"/>
              <a:gd name="connsiteY2" fmla="*/ 404091 h 3117273"/>
              <a:gd name="connsiteX3" fmla="*/ 5668818 w 5680364"/>
              <a:gd name="connsiteY3" fmla="*/ 646546 h 3117273"/>
              <a:gd name="connsiteX4" fmla="*/ 4895273 w 5680364"/>
              <a:gd name="connsiteY4" fmla="*/ 3117273 h 3117273"/>
              <a:gd name="connsiteX5" fmla="*/ 11546 w 5680364"/>
              <a:gd name="connsiteY5" fmla="*/ 1408546 h 3117273"/>
              <a:gd name="connsiteX6" fmla="*/ 0 w 5680364"/>
              <a:gd name="connsiteY6" fmla="*/ 1223819 h 3117273"/>
              <a:gd name="connsiteX0" fmla="*/ 0 w 5680364"/>
              <a:gd name="connsiteY0" fmla="*/ 1223819 h 3084946"/>
              <a:gd name="connsiteX1" fmla="*/ 1893455 w 5680364"/>
              <a:gd name="connsiteY1" fmla="*/ 0 h 3084946"/>
              <a:gd name="connsiteX2" fmla="*/ 5680364 w 5680364"/>
              <a:gd name="connsiteY2" fmla="*/ 404091 h 3084946"/>
              <a:gd name="connsiteX3" fmla="*/ 5668818 w 5680364"/>
              <a:gd name="connsiteY3" fmla="*/ 646546 h 3084946"/>
              <a:gd name="connsiteX4" fmla="*/ 4789055 w 5680364"/>
              <a:gd name="connsiteY4" fmla="*/ 3084946 h 3084946"/>
              <a:gd name="connsiteX5" fmla="*/ 11546 w 5680364"/>
              <a:gd name="connsiteY5" fmla="*/ 1408546 h 3084946"/>
              <a:gd name="connsiteX6" fmla="*/ 0 w 5680364"/>
              <a:gd name="connsiteY6" fmla="*/ 1223819 h 3084946"/>
              <a:gd name="connsiteX0" fmla="*/ 0 w 5680364"/>
              <a:gd name="connsiteY0" fmla="*/ 1223819 h 3084946"/>
              <a:gd name="connsiteX1" fmla="*/ 1893455 w 5680364"/>
              <a:gd name="connsiteY1" fmla="*/ 0 h 3084946"/>
              <a:gd name="connsiteX2" fmla="*/ 5680364 w 5680364"/>
              <a:gd name="connsiteY2" fmla="*/ 404091 h 3084946"/>
              <a:gd name="connsiteX3" fmla="*/ 5668818 w 5680364"/>
              <a:gd name="connsiteY3" fmla="*/ 646546 h 3084946"/>
              <a:gd name="connsiteX4" fmla="*/ 4922982 w 5680364"/>
              <a:gd name="connsiteY4" fmla="*/ 2983346 h 3084946"/>
              <a:gd name="connsiteX5" fmla="*/ 4789055 w 5680364"/>
              <a:gd name="connsiteY5" fmla="*/ 3084946 h 3084946"/>
              <a:gd name="connsiteX6" fmla="*/ 11546 w 5680364"/>
              <a:gd name="connsiteY6" fmla="*/ 1408546 h 3084946"/>
              <a:gd name="connsiteX7" fmla="*/ 0 w 5680364"/>
              <a:gd name="connsiteY7" fmla="*/ 1223819 h 308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80364" h="3084946">
                <a:moveTo>
                  <a:pt x="0" y="1223819"/>
                </a:moveTo>
                <a:lnTo>
                  <a:pt x="1893455" y="0"/>
                </a:lnTo>
                <a:lnTo>
                  <a:pt x="5680364" y="404091"/>
                </a:lnTo>
                <a:lnTo>
                  <a:pt x="5668818" y="646546"/>
                </a:lnTo>
                <a:lnTo>
                  <a:pt x="4922982" y="2983346"/>
                </a:lnTo>
                <a:lnTo>
                  <a:pt x="4789055" y="3084946"/>
                </a:lnTo>
                <a:lnTo>
                  <a:pt x="11546" y="1408546"/>
                </a:lnTo>
                <a:lnTo>
                  <a:pt x="0" y="1223819"/>
                </a:lnTo>
                <a:close/>
              </a:path>
            </a:pathLst>
          </a:custGeom>
          <a:solidFill>
            <a:srgbClr val="FFFFFF"/>
          </a:solidFill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 rot="5400000">
            <a:off x="3021220" y="3207703"/>
            <a:ext cx="1413417" cy="471139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Freeform 60"/>
          <p:cNvSpPr/>
          <p:nvPr/>
        </p:nvSpPr>
        <p:spPr bwMode="auto">
          <a:xfrm>
            <a:off x="227060" y="2910096"/>
            <a:ext cx="2480349" cy="588818"/>
          </a:xfrm>
          <a:custGeom>
            <a:avLst/>
            <a:gdLst>
              <a:gd name="connsiteX0" fmla="*/ 404091 w 2480349"/>
              <a:gd name="connsiteY0" fmla="*/ 82742 h 588818"/>
              <a:gd name="connsiteX1" fmla="*/ 1420091 w 2480349"/>
              <a:gd name="connsiteY1" fmla="*/ 13470 h 588818"/>
              <a:gd name="connsiteX2" fmla="*/ 2343728 w 2480349"/>
              <a:gd name="connsiteY2" fmla="*/ 163560 h 588818"/>
              <a:gd name="connsiteX3" fmla="*/ 2239818 w 2480349"/>
              <a:gd name="connsiteY3" fmla="*/ 486833 h 588818"/>
              <a:gd name="connsiteX4" fmla="*/ 1246909 w 2480349"/>
              <a:gd name="connsiteY4" fmla="*/ 579197 h 588818"/>
              <a:gd name="connsiteX5" fmla="*/ 773546 w 2480349"/>
              <a:gd name="connsiteY5" fmla="*/ 544560 h 588818"/>
              <a:gd name="connsiteX6" fmla="*/ 0 w 2480349"/>
              <a:gd name="connsiteY6" fmla="*/ 325197 h 58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0349" h="588818">
                <a:moveTo>
                  <a:pt x="404091" y="82742"/>
                </a:moveTo>
                <a:cubicBezTo>
                  <a:pt x="750454" y="41371"/>
                  <a:pt x="1096818" y="0"/>
                  <a:pt x="1420091" y="13470"/>
                </a:cubicBezTo>
                <a:cubicBezTo>
                  <a:pt x="1743364" y="26940"/>
                  <a:pt x="2207107" y="84666"/>
                  <a:pt x="2343728" y="163560"/>
                </a:cubicBezTo>
                <a:cubicBezTo>
                  <a:pt x="2480349" y="242454"/>
                  <a:pt x="2422621" y="417560"/>
                  <a:pt x="2239818" y="486833"/>
                </a:cubicBezTo>
                <a:cubicBezTo>
                  <a:pt x="2057015" y="556106"/>
                  <a:pt x="1491288" y="569576"/>
                  <a:pt x="1246909" y="579197"/>
                </a:cubicBezTo>
                <a:cubicBezTo>
                  <a:pt x="1002530" y="588818"/>
                  <a:pt x="981364" y="586893"/>
                  <a:pt x="773546" y="544560"/>
                </a:cubicBezTo>
                <a:cubicBezTo>
                  <a:pt x="565728" y="502227"/>
                  <a:pt x="282864" y="413712"/>
                  <a:pt x="0" y="325197"/>
                </a:cubicBezTo>
              </a:path>
            </a:pathLst>
          </a:cu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52400" y="6248400"/>
            <a:ext cx="31159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l" eaLnBrk="0" hangingPunct="0">
              <a:spcBef>
                <a:spcPct val="20000"/>
              </a:spcBef>
              <a:buClr>
                <a:schemeClr val="bg2"/>
              </a:buClr>
              <a:defRPr/>
            </a:pPr>
            <a:r>
              <a:rPr lang="en-US" kern="0" dirty="0" smtClean="0">
                <a:solidFill>
                  <a:srgbClr val="404040"/>
                </a:solidFill>
                <a:sym typeface="Wingdings"/>
              </a:rPr>
              <a:t> [</a:t>
            </a:r>
            <a:r>
              <a:rPr lang="en-US" kern="0" dirty="0" smtClean="0">
                <a:solidFill>
                  <a:srgbClr val="404040"/>
                </a:solidFill>
              </a:rPr>
              <a:t>iPhone, Wang et al.]</a:t>
            </a:r>
            <a:endParaRPr lang="en-US" kern="0" dirty="0" smtClean="0">
              <a:solidFill>
                <a:srgbClr val="404040"/>
              </a:solidFill>
            </a:endParaRPr>
          </a:p>
        </p:txBody>
      </p:sp>
      <p:grpSp>
        <p:nvGrpSpPr>
          <p:cNvPr id="65" name="Group 64"/>
          <p:cNvGrpSpPr/>
          <p:nvPr/>
        </p:nvGrpSpPr>
        <p:grpSpPr>
          <a:xfrm flipH="1">
            <a:off x="4936836" y="2376467"/>
            <a:ext cx="3902364" cy="2119333"/>
            <a:chOff x="4708236" y="2376467"/>
            <a:chExt cx="3902364" cy="2119333"/>
          </a:xfrm>
        </p:grpSpPr>
        <p:sp>
          <p:nvSpPr>
            <p:cNvPr id="50" name="Freeform 49"/>
            <p:cNvSpPr/>
            <p:nvPr/>
          </p:nvSpPr>
          <p:spPr bwMode="auto">
            <a:xfrm>
              <a:off x="4708236" y="2376467"/>
              <a:ext cx="3902364" cy="2119333"/>
            </a:xfrm>
            <a:custGeom>
              <a:avLst/>
              <a:gdLst>
                <a:gd name="connsiteX0" fmla="*/ 0 w 5758269"/>
                <a:gd name="connsiteY0" fmla="*/ 1223819 h 3117273"/>
                <a:gd name="connsiteX1" fmla="*/ 1893455 w 5758269"/>
                <a:gd name="connsiteY1" fmla="*/ 0 h 3117273"/>
                <a:gd name="connsiteX2" fmla="*/ 5680364 w 5758269"/>
                <a:gd name="connsiteY2" fmla="*/ 404091 h 3117273"/>
                <a:gd name="connsiteX3" fmla="*/ 5668818 w 5758269"/>
                <a:gd name="connsiteY3" fmla="*/ 646546 h 3117273"/>
                <a:gd name="connsiteX4" fmla="*/ 4895273 w 5758269"/>
                <a:gd name="connsiteY4" fmla="*/ 3117273 h 3117273"/>
                <a:gd name="connsiteX5" fmla="*/ 11546 w 5758269"/>
                <a:gd name="connsiteY5" fmla="*/ 1408546 h 3117273"/>
                <a:gd name="connsiteX6" fmla="*/ 0 w 5758269"/>
                <a:gd name="connsiteY6" fmla="*/ 1223819 h 3117273"/>
                <a:gd name="connsiteX0" fmla="*/ 0 w 5680364"/>
                <a:gd name="connsiteY0" fmla="*/ 1223819 h 3117273"/>
                <a:gd name="connsiteX1" fmla="*/ 1893455 w 5680364"/>
                <a:gd name="connsiteY1" fmla="*/ 0 h 3117273"/>
                <a:gd name="connsiteX2" fmla="*/ 5680364 w 5680364"/>
                <a:gd name="connsiteY2" fmla="*/ 404091 h 3117273"/>
                <a:gd name="connsiteX3" fmla="*/ 5668818 w 5680364"/>
                <a:gd name="connsiteY3" fmla="*/ 646546 h 3117273"/>
                <a:gd name="connsiteX4" fmla="*/ 4895273 w 5680364"/>
                <a:gd name="connsiteY4" fmla="*/ 3117273 h 3117273"/>
                <a:gd name="connsiteX5" fmla="*/ 11546 w 5680364"/>
                <a:gd name="connsiteY5" fmla="*/ 1408546 h 3117273"/>
                <a:gd name="connsiteX6" fmla="*/ 0 w 5680364"/>
                <a:gd name="connsiteY6" fmla="*/ 1223819 h 3117273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789055 w 5680364"/>
                <a:gd name="connsiteY4" fmla="*/ 3084946 h 3084946"/>
                <a:gd name="connsiteX5" fmla="*/ 11546 w 5680364"/>
                <a:gd name="connsiteY5" fmla="*/ 1408546 h 3084946"/>
                <a:gd name="connsiteX6" fmla="*/ 0 w 5680364"/>
                <a:gd name="connsiteY6" fmla="*/ 1223819 h 3084946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922982 w 5680364"/>
                <a:gd name="connsiteY4" fmla="*/ 2983346 h 3084946"/>
                <a:gd name="connsiteX5" fmla="*/ 4789055 w 5680364"/>
                <a:gd name="connsiteY5" fmla="*/ 3084946 h 3084946"/>
                <a:gd name="connsiteX6" fmla="*/ 11546 w 5680364"/>
                <a:gd name="connsiteY6" fmla="*/ 1408546 h 3084946"/>
                <a:gd name="connsiteX7" fmla="*/ 0 w 5680364"/>
                <a:gd name="connsiteY7" fmla="*/ 1223819 h 308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364" h="3084946">
                  <a:moveTo>
                    <a:pt x="0" y="1223819"/>
                  </a:moveTo>
                  <a:lnTo>
                    <a:pt x="1893455" y="0"/>
                  </a:lnTo>
                  <a:lnTo>
                    <a:pt x="5680364" y="404091"/>
                  </a:lnTo>
                  <a:lnTo>
                    <a:pt x="5668818" y="646546"/>
                  </a:lnTo>
                  <a:lnTo>
                    <a:pt x="4922982" y="2983346"/>
                  </a:lnTo>
                  <a:lnTo>
                    <a:pt x="4789055" y="3084946"/>
                  </a:lnTo>
                  <a:lnTo>
                    <a:pt x="11546" y="1408546"/>
                  </a:lnTo>
                  <a:lnTo>
                    <a:pt x="0" y="1223819"/>
                  </a:lnTo>
                  <a:close/>
                </a:path>
              </a:pathLst>
            </a:custGeom>
            <a:solidFill>
              <a:srgbClr val="FFFFFF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 bwMode="auto">
            <a:xfrm rot="5400000">
              <a:off x="7549347" y="3207703"/>
              <a:ext cx="1413417" cy="471139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4803416" y="3256879"/>
              <a:ext cx="3069542" cy="983522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6" name="Straight Connector 25"/>
          <p:cNvCxnSpPr/>
          <p:nvPr/>
        </p:nvCxnSpPr>
        <p:spPr bwMode="auto">
          <a:xfrm>
            <a:off x="275289" y="3256879"/>
            <a:ext cx="3069542" cy="983522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3" name="Group 32"/>
          <p:cNvGrpSpPr/>
          <p:nvPr/>
        </p:nvGrpSpPr>
        <p:grpSpPr>
          <a:xfrm rot="17717158">
            <a:off x="799216" y="1019367"/>
            <a:ext cx="898358" cy="3179727"/>
            <a:chOff x="766011" y="76200"/>
            <a:chExt cx="1808618" cy="6401580"/>
          </a:xfrm>
        </p:grpSpPr>
        <p:sp>
          <p:nvSpPr>
            <p:cNvPr id="34" name="Freeform 33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Freeform 36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66" name="Freeform 65"/>
          <p:cNvSpPr/>
          <p:nvPr/>
        </p:nvSpPr>
        <p:spPr bwMode="auto">
          <a:xfrm>
            <a:off x="5139265" y="2926202"/>
            <a:ext cx="1598276" cy="605252"/>
          </a:xfrm>
          <a:custGeom>
            <a:avLst/>
            <a:gdLst>
              <a:gd name="connsiteX0" fmla="*/ 404091 w 2480349"/>
              <a:gd name="connsiteY0" fmla="*/ 82742 h 588818"/>
              <a:gd name="connsiteX1" fmla="*/ 1420091 w 2480349"/>
              <a:gd name="connsiteY1" fmla="*/ 13470 h 588818"/>
              <a:gd name="connsiteX2" fmla="*/ 2343728 w 2480349"/>
              <a:gd name="connsiteY2" fmla="*/ 163560 h 588818"/>
              <a:gd name="connsiteX3" fmla="*/ 2239818 w 2480349"/>
              <a:gd name="connsiteY3" fmla="*/ 486833 h 588818"/>
              <a:gd name="connsiteX4" fmla="*/ 1246909 w 2480349"/>
              <a:gd name="connsiteY4" fmla="*/ 579197 h 588818"/>
              <a:gd name="connsiteX5" fmla="*/ 773546 w 2480349"/>
              <a:gd name="connsiteY5" fmla="*/ 544560 h 588818"/>
              <a:gd name="connsiteX6" fmla="*/ 0 w 2480349"/>
              <a:gd name="connsiteY6" fmla="*/ 325197 h 588818"/>
              <a:gd name="connsiteX0" fmla="*/ 404091 w 2480349"/>
              <a:gd name="connsiteY0" fmla="*/ 82742 h 588818"/>
              <a:gd name="connsiteX1" fmla="*/ 1420091 w 2480349"/>
              <a:gd name="connsiteY1" fmla="*/ 13470 h 588818"/>
              <a:gd name="connsiteX2" fmla="*/ 2343728 w 2480349"/>
              <a:gd name="connsiteY2" fmla="*/ 163560 h 588818"/>
              <a:gd name="connsiteX3" fmla="*/ 2239818 w 2480349"/>
              <a:gd name="connsiteY3" fmla="*/ 486833 h 588818"/>
              <a:gd name="connsiteX4" fmla="*/ 1094509 w 2480349"/>
              <a:gd name="connsiteY4" fmla="*/ 579197 h 588818"/>
              <a:gd name="connsiteX5" fmla="*/ 773546 w 2480349"/>
              <a:gd name="connsiteY5" fmla="*/ 544560 h 588818"/>
              <a:gd name="connsiteX6" fmla="*/ 0 w 2480349"/>
              <a:gd name="connsiteY6" fmla="*/ 325197 h 588818"/>
              <a:gd name="connsiteX0" fmla="*/ 404091 w 2480349"/>
              <a:gd name="connsiteY0" fmla="*/ 91864 h 597940"/>
              <a:gd name="connsiteX1" fmla="*/ 882073 w 2480349"/>
              <a:gd name="connsiteY1" fmla="*/ 37131 h 597940"/>
              <a:gd name="connsiteX2" fmla="*/ 1420091 w 2480349"/>
              <a:gd name="connsiteY2" fmla="*/ 22592 h 597940"/>
              <a:gd name="connsiteX3" fmla="*/ 2343728 w 2480349"/>
              <a:gd name="connsiteY3" fmla="*/ 172682 h 597940"/>
              <a:gd name="connsiteX4" fmla="*/ 2239818 w 2480349"/>
              <a:gd name="connsiteY4" fmla="*/ 495955 h 597940"/>
              <a:gd name="connsiteX5" fmla="*/ 1094509 w 2480349"/>
              <a:gd name="connsiteY5" fmla="*/ 588319 h 597940"/>
              <a:gd name="connsiteX6" fmla="*/ 773546 w 2480349"/>
              <a:gd name="connsiteY6" fmla="*/ 553682 h 597940"/>
              <a:gd name="connsiteX7" fmla="*/ 0 w 2480349"/>
              <a:gd name="connsiteY7" fmla="*/ 334319 h 597940"/>
              <a:gd name="connsiteX0" fmla="*/ 882073 w 2480349"/>
              <a:gd name="connsiteY0" fmla="*/ 37131 h 597940"/>
              <a:gd name="connsiteX1" fmla="*/ 1420091 w 2480349"/>
              <a:gd name="connsiteY1" fmla="*/ 22592 h 597940"/>
              <a:gd name="connsiteX2" fmla="*/ 2343728 w 2480349"/>
              <a:gd name="connsiteY2" fmla="*/ 172682 h 597940"/>
              <a:gd name="connsiteX3" fmla="*/ 2239818 w 2480349"/>
              <a:gd name="connsiteY3" fmla="*/ 495955 h 597940"/>
              <a:gd name="connsiteX4" fmla="*/ 1094509 w 2480349"/>
              <a:gd name="connsiteY4" fmla="*/ 588319 h 597940"/>
              <a:gd name="connsiteX5" fmla="*/ 773546 w 2480349"/>
              <a:gd name="connsiteY5" fmla="*/ 553682 h 597940"/>
              <a:gd name="connsiteX6" fmla="*/ 0 w 2480349"/>
              <a:gd name="connsiteY6" fmla="*/ 334319 h 597940"/>
              <a:gd name="connsiteX0" fmla="*/ 108527 w 1706803"/>
              <a:gd name="connsiteY0" fmla="*/ 37131 h 597940"/>
              <a:gd name="connsiteX1" fmla="*/ 646545 w 1706803"/>
              <a:gd name="connsiteY1" fmla="*/ 22592 h 597940"/>
              <a:gd name="connsiteX2" fmla="*/ 1570182 w 1706803"/>
              <a:gd name="connsiteY2" fmla="*/ 172682 h 597940"/>
              <a:gd name="connsiteX3" fmla="*/ 1466272 w 1706803"/>
              <a:gd name="connsiteY3" fmla="*/ 495955 h 597940"/>
              <a:gd name="connsiteX4" fmla="*/ 320963 w 1706803"/>
              <a:gd name="connsiteY4" fmla="*/ 588319 h 597940"/>
              <a:gd name="connsiteX5" fmla="*/ 0 w 1706803"/>
              <a:gd name="connsiteY5" fmla="*/ 553682 h 597940"/>
              <a:gd name="connsiteX0" fmla="*/ 0 w 1598276"/>
              <a:gd name="connsiteY0" fmla="*/ 37131 h 588319"/>
              <a:gd name="connsiteX1" fmla="*/ 538018 w 1598276"/>
              <a:gd name="connsiteY1" fmla="*/ 22592 h 588319"/>
              <a:gd name="connsiteX2" fmla="*/ 1461655 w 1598276"/>
              <a:gd name="connsiteY2" fmla="*/ 172682 h 588319"/>
              <a:gd name="connsiteX3" fmla="*/ 1357745 w 1598276"/>
              <a:gd name="connsiteY3" fmla="*/ 495955 h 588319"/>
              <a:gd name="connsiteX4" fmla="*/ 212436 w 1598276"/>
              <a:gd name="connsiteY4" fmla="*/ 588319 h 588319"/>
              <a:gd name="connsiteX0" fmla="*/ 0 w 1598276"/>
              <a:gd name="connsiteY0" fmla="*/ 37131 h 605252"/>
              <a:gd name="connsiteX1" fmla="*/ 538018 w 1598276"/>
              <a:gd name="connsiteY1" fmla="*/ 22592 h 605252"/>
              <a:gd name="connsiteX2" fmla="*/ 1461655 w 1598276"/>
              <a:gd name="connsiteY2" fmla="*/ 172682 h 605252"/>
              <a:gd name="connsiteX3" fmla="*/ 1357745 w 1598276"/>
              <a:gd name="connsiteY3" fmla="*/ 495955 h 605252"/>
              <a:gd name="connsiteX4" fmla="*/ 189858 w 1598276"/>
              <a:gd name="connsiteY4" fmla="*/ 605252 h 60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8276" h="605252">
                <a:moveTo>
                  <a:pt x="0" y="37131"/>
                </a:moveTo>
                <a:cubicBezTo>
                  <a:pt x="169333" y="25586"/>
                  <a:pt x="294409" y="0"/>
                  <a:pt x="538018" y="22592"/>
                </a:cubicBezTo>
                <a:cubicBezTo>
                  <a:pt x="781627" y="45184"/>
                  <a:pt x="1325034" y="93788"/>
                  <a:pt x="1461655" y="172682"/>
                </a:cubicBezTo>
                <a:cubicBezTo>
                  <a:pt x="1598276" y="251576"/>
                  <a:pt x="1569711" y="423860"/>
                  <a:pt x="1357745" y="495955"/>
                </a:cubicBezTo>
                <a:cubicBezTo>
                  <a:pt x="1145779" y="568050"/>
                  <a:pt x="434237" y="595631"/>
                  <a:pt x="189858" y="605252"/>
                </a:cubicBezTo>
              </a:path>
            </a:pathLst>
          </a:cu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67" name="Group 66"/>
          <p:cNvGrpSpPr/>
          <p:nvPr/>
        </p:nvGrpSpPr>
        <p:grpSpPr>
          <a:xfrm rot="17717158">
            <a:off x="4837816" y="1058706"/>
            <a:ext cx="898358" cy="3179727"/>
            <a:chOff x="766011" y="76200"/>
            <a:chExt cx="1808618" cy="6401580"/>
          </a:xfrm>
        </p:grpSpPr>
        <p:sp>
          <p:nvSpPr>
            <p:cNvPr id="68" name="Freeform 67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1" name="Freeform 70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Freeform 71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Freeform 72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Freeform 73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75" name="Oval 14"/>
          <p:cNvSpPr>
            <a:spLocks noChangeAspect="1" noChangeArrowheads="1"/>
          </p:cNvSpPr>
          <p:nvPr/>
        </p:nvSpPr>
        <p:spPr bwMode="auto">
          <a:xfrm>
            <a:off x="-152400" y="-30577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1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76" name="Text Box 13"/>
          <p:cNvSpPr txBox="1">
            <a:spLocks noChangeArrowheads="1"/>
          </p:cNvSpPr>
          <p:nvPr/>
        </p:nvSpPr>
        <p:spPr bwMode="auto">
          <a:xfrm>
            <a:off x="1190644" y="364711"/>
            <a:ext cx="170559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yaw</a:t>
            </a:r>
            <a:endParaRPr lang="en-US" sz="70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429000" y="838200"/>
            <a:ext cx="239505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dirty="0" smtClean="0">
                <a:solidFill>
                  <a:srgbClr val="7F7F7F"/>
                </a:solidFill>
              </a:rPr>
              <a:t>!=</a:t>
            </a:r>
            <a:endParaRPr lang="en-US" sz="20000" dirty="0">
              <a:solidFill>
                <a:srgbClr val="7F7F7F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 rot="20861215">
            <a:off x="1471354" y="1382007"/>
            <a:ext cx="1313884" cy="4650476"/>
            <a:chOff x="766011" y="76200"/>
            <a:chExt cx="1808618" cy="6401580"/>
          </a:xfrm>
        </p:grpSpPr>
        <p:sp>
          <p:nvSpPr>
            <p:cNvPr id="15" name="Freeform 14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9" name="Freeform 28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 rot="17717158">
            <a:off x="5536113" y="2462353"/>
            <a:ext cx="1313884" cy="4650476"/>
            <a:chOff x="766011" y="76200"/>
            <a:chExt cx="1808618" cy="6401580"/>
          </a:xfrm>
        </p:grpSpPr>
        <p:sp>
          <p:nvSpPr>
            <p:cNvPr id="43" name="Freeform 42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Freeform 45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Freeform 46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152400" y="6248400"/>
            <a:ext cx="3314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l" eaLnBrk="0" hangingPunct="0">
              <a:spcBef>
                <a:spcPct val="20000"/>
              </a:spcBef>
              <a:buClr>
                <a:schemeClr val="bg2"/>
              </a:buClr>
              <a:defRPr/>
            </a:pPr>
            <a:r>
              <a:rPr lang="en-US" kern="0" dirty="0" smtClean="0">
                <a:solidFill>
                  <a:srgbClr val="404040"/>
                </a:solidFill>
                <a:sym typeface="Wingdings"/>
              </a:rPr>
              <a:t>[</a:t>
            </a:r>
            <a:r>
              <a:rPr lang="en-US" kern="0" dirty="0" err="1" smtClean="0">
                <a:solidFill>
                  <a:srgbClr val="404040"/>
                </a:solidFill>
              </a:rPr>
              <a:t>Forlines</a:t>
            </a:r>
            <a:r>
              <a:rPr lang="en-US" kern="0" dirty="0" smtClean="0">
                <a:solidFill>
                  <a:srgbClr val="404040"/>
                </a:solidFill>
              </a:rPr>
              <a:t> et al.,</a:t>
            </a:r>
            <a:r>
              <a:rPr lang="en-US" kern="0" dirty="0" smtClean="0">
                <a:solidFill>
                  <a:srgbClr val="404040"/>
                </a:solidFill>
              </a:rPr>
              <a:t> CHI’07]</a:t>
            </a:r>
            <a:endParaRPr lang="en-US" kern="0" dirty="0" smtClean="0">
              <a:solidFill>
                <a:srgbClr val="404040"/>
              </a:solidFill>
            </a:endParaRPr>
          </a:p>
        </p:txBody>
      </p:sp>
      <p:sp>
        <p:nvSpPr>
          <p:cNvPr id="26" name="Oval 14"/>
          <p:cNvSpPr>
            <a:spLocks noChangeAspect="1" noChangeArrowheads="1"/>
          </p:cNvSpPr>
          <p:nvPr/>
        </p:nvSpPr>
        <p:spPr bwMode="auto">
          <a:xfrm>
            <a:off x="-152400" y="-30577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2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1190644" y="364711"/>
            <a:ext cx="214426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pitch</a:t>
            </a:r>
            <a:endParaRPr lang="en-US" sz="70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337582" y="2316301"/>
            <a:ext cx="239505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!=</a:t>
            </a:r>
            <a:endParaRPr lang="en-US" sz="20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990600" y="2697301"/>
            <a:ext cx="2270782" cy="2057400"/>
            <a:chOff x="1097805" y="2095500"/>
            <a:chExt cx="2270782" cy="2057400"/>
          </a:xfrm>
        </p:grpSpPr>
        <p:sp>
          <p:nvSpPr>
            <p:cNvPr id="9" name="Oval 8"/>
            <p:cNvSpPr/>
            <p:nvPr/>
          </p:nvSpPr>
          <p:spPr bwMode="auto">
            <a:xfrm>
              <a:off x="1125405" y="2095500"/>
              <a:ext cx="2238936" cy="2057400"/>
            </a:xfrm>
            <a:prstGeom prst="ellipse">
              <a:avLst/>
            </a:pr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1097805" y="2326931"/>
              <a:ext cx="2270782" cy="1794118"/>
            </a:xfrm>
            <a:prstGeom prst="ellipse">
              <a:avLst/>
            </a:prstGeom>
            <a:gradFill flip="none" rotWithShape="1">
              <a:gsLst>
                <a:gs pos="0">
                  <a:srgbClr val="F4DFB8">
                    <a:alpha val="9000"/>
                  </a:srgbClr>
                </a:gs>
                <a:gs pos="100000">
                  <a:schemeClr val="tx1">
                    <a:alpha val="9000"/>
                  </a:schemeClr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1125405" y="2095500"/>
              <a:ext cx="2238936" cy="2057400"/>
            </a:xfrm>
            <a:prstGeom prst="ellipse">
              <a:avLst/>
            </a:prstGeom>
            <a:noFill/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351899" y="2195266"/>
              <a:ext cx="1753826" cy="734722"/>
              <a:chOff x="1351899" y="2195266"/>
              <a:chExt cx="1753826" cy="734722"/>
            </a:xfrm>
          </p:grpSpPr>
          <p:sp>
            <p:nvSpPr>
              <p:cNvPr id="10" name="Freeform 9"/>
              <p:cNvSpPr/>
              <p:nvPr/>
            </p:nvSpPr>
            <p:spPr bwMode="auto">
              <a:xfrm>
                <a:off x="1351899" y="2195266"/>
                <a:ext cx="1747779" cy="726616"/>
              </a:xfrm>
              <a:custGeom>
                <a:avLst/>
                <a:gdLst>
                  <a:gd name="connsiteX0" fmla="*/ 0 w 1814561"/>
                  <a:gd name="connsiteY0" fmla="*/ 11546 h 11546"/>
                  <a:gd name="connsiteX1" fmla="*/ 1812637 w 1814561"/>
                  <a:gd name="connsiteY1" fmla="*/ 0 h 11546"/>
                  <a:gd name="connsiteX2" fmla="*/ 0 w 1814561"/>
                  <a:gd name="connsiteY2" fmla="*/ 11546 h 11546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2637"/>
                  <a:gd name="connsiteY0" fmla="*/ 673485 h 673485"/>
                  <a:gd name="connsiteX1" fmla="*/ 1812637 w 1812637"/>
                  <a:gd name="connsiteY1" fmla="*/ 661939 h 673485"/>
                  <a:gd name="connsiteX2" fmla="*/ 0 w 1812637"/>
                  <a:gd name="connsiteY2" fmla="*/ 673485 h 673485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744270"/>
                  <a:gd name="connsiteY0" fmla="*/ 711638 h 711638"/>
                  <a:gd name="connsiteX1" fmla="*/ 1744270 w 1744270"/>
                  <a:gd name="connsiteY1" fmla="*/ 664580 h 711638"/>
                  <a:gd name="connsiteX2" fmla="*/ 0 w 1744270"/>
                  <a:gd name="connsiteY2" fmla="*/ 711638 h 711638"/>
                  <a:gd name="connsiteX0" fmla="*/ 0 w 1744270"/>
                  <a:gd name="connsiteY0" fmla="*/ 642704 h 642704"/>
                  <a:gd name="connsiteX1" fmla="*/ 1744270 w 1744270"/>
                  <a:gd name="connsiteY1" fmla="*/ 595646 h 642704"/>
                  <a:gd name="connsiteX2" fmla="*/ 0 w 1744270"/>
                  <a:gd name="connsiteY2" fmla="*/ 642704 h 642704"/>
                  <a:gd name="connsiteX0" fmla="*/ 0 w 1680313"/>
                  <a:gd name="connsiteY0" fmla="*/ 642704 h 642704"/>
                  <a:gd name="connsiteX1" fmla="*/ 1680313 w 1680313"/>
                  <a:gd name="connsiteY1" fmla="*/ 614446 h 642704"/>
                  <a:gd name="connsiteX2" fmla="*/ 0 w 1680313"/>
                  <a:gd name="connsiteY2" fmla="*/ 642704 h 642704"/>
                  <a:gd name="connsiteX0" fmla="*/ 0 w 1669286"/>
                  <a:gd name="connsiteY0" fmla="*/ 642704 h 642704"/>
                  <a:gd name="connsiteX1" fmla="*/ 1669286 w 1669286"/>
                  <a:gd name="connsiteY1" fmla="*/ 637424 h 642704"/>
                  <a:gd name="connsiteX2" fmla="*/ 0 w 1669286"/>
                  <a:gd name="connsiteY2" fmla="*/ 642704 h 642704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9286" h="657327">
                    <a:moveTo>
                      <a:pt x="0" y="657327"/>
                    </a:moveTo>
                    <a:cubicBezTo>
                      <a:pt x="220458" y="0"/>
                      <a:pt x="1476331" y="19152"/>
                      <a:pt x="1669286" y="652047"/>
                    </a:cubicBezTo>
                    <a:cubicBezTo>
                      <a:pt x="1212113" y="308935"/>
                      <a:pt x="473364" y="295968"/>
                      <a:pt x="0" y="657327"/>
                    </a:cubicBezTo>
                    <a:close/>
                  </a:path>
                </a:pathLst>
              </a:custGeom>
              <a:solidFill>
                <a:srgbClr val="F4EFE7"/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 bwMode="auto">
              <a:xfrm>
                <a:off x="1367394" y="2494041"/>
                <a:ext cx="1738331" cy="435947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" name="Freeform 19"/>
              <p:cNvSpPr/>
              <p:nvPr/>
            </p:nvSpPr>
            <p:spPr bwMode="auto">
              <a:xfrm>
                <a:off x="1628397" y="2273462"/>
                <a:ext cx="1236883" cy="305793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38100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-2500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1972570" y="2216524"/>
                <a:ext cx="508288" cy="29046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2700" cap="flat" cmpd="sng" algn="ctr">
                <a:solidFill>
                  <a:srgbClr val="000000">
                    <a:alpha val="41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5867400" y="2497605"/>
            <a:ext cx="2057400" cy="2485696"/>
            <a:chOff x="5715000" y="1999515"/>
            <a:chExt cx="2057400" cy="2485696"/>
          </a:xfrm>
        </p:grpSpPr>
        <p:sp>
          <p:nvSpPr>
            <p:cNvPr id="29" name="Oval 28"/>
            <p:cNvSpPr/>
            <p:nvPr/>
          </p:nvSpPr>
          <p:spPr bwMode="auto">
            <a:xfrm rot="2700000">
              <a:off x="5624232" y="2258814"/>
              <a:ext cx="2238936" cy="2057400"/>
            </a:xfrm>
            <a:prstGeom prst="ellipse">
              <a:avLst/>
            </a:pr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 rot="2700000">
              <a:off x="5529491" y="2452761"/>
              <a:ext cx="2270782" cy="1794118"/>
            </a:xfrm>
            <a:prstGeom prst="ellipse">
              <a:avLst/>
            </a:prstGeom>
            <a:gradFill flip="none" rotWithShape="1">
              <a:gsLst>
                <a:gs pos="0">
                  <a:srgbClr val="F4DFB8">
                    <a:alpha val="9000"/>
                  </a:srgbClr>
                </a:gs>
                <a:gs pos="100000">
                  <a:schemeClr val="tx1">
                    <a:alpha val="9000"/>
                  </a:schemeClr>
                </a:gs>
              </a:gsLst>
              <a:lin ang="30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 rot="2700000">
              <a:off x="5624232" y="2258814"/>
              <a:ext cx="2238936" cy="2057400"/>
            </a:xfrm>
            <a:prstGeom prst="ellipse">
              <a:avLst/>
            </a:prstGeom>
            <a:noFill/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 rot="2700000">
              <a:off x="7108271" y="2628596"/>
              <a:ext cx="508288" cy="29046"/>
            </a:xfrm>
            <a:custGeom>
              <a:avLst/>
              <a:gdLst>
                <a:gd name="connsiteX0" fmla="*/ 0 w 2320637"/>
                <a:gd name="connsiteY0" fmla="*/ 365606 h 365606"/>
                <a:gd name="connsiteX1" fmla="*/ 1166091 w 2320637"/>
                <a:gd name="connsiteY1" fmla="*/ 7697 h 365606"/>
                <a:gd name="connsiteX2" fmla="*/ 2320637 w 2320637"/>
                <a:gd name="connsiteY2" fmla="*/ 319424 h 365606"/>
                <a:gd name="connsiteX0" fmla="*/ 0 w 2320637"/>
                <a:gd name="connsiteY0" fmla="*/ 365606 h 365606"/>
                <a:gd name="connsiteX1" fmla="*/ 1166091 w 2320637"/>
                <a:gd name="connsiteY1" fmla="*/ 7697 h 365606"/>
                <a:gd name="connsiteX2" fmla="*/ 2320637 w 2320637"/>
                <a:gd name="connsiteY2" fmla="*/ 319424 h 365606"/>
                <a:gd name="connsiteX0" fmla="*/ 0 w 2320637"/>
                <a:gd name="connsiteY0" fmla="*/ 46182 h 46182"/>
                <a:gd name="connsiteX1" fmla="*/ 2320637 w 2320637"/>
                <a:gd name="connsiteY1" fmla="*/ 0 h 46182"/>
                <a:gd name="connsiteX0" fmla="*/ 0 w 2320637"/>
                <a:gd name="connsiteY0" fmla="*/ 543059 h 543059"/>
                <a:gd name="connsiteX1" fmla="*/ 2320637 w 2320637"/>
                <a:gd name="connsiteY1" fmla="*/ 496877 h 543059"/>
                <a:gd name="connsiteX0" fmla="*/ 0 w 2320637"/>
                <a:gd name="connsiteY0" fmla="*/ 558453 h 558453"/>
                <a:gd name="connsiteX1" fmla="*/ 2320637 w 2320637"/>
                <a:gd name="connsiteY1" fmla="*/ 512271 h 558453"/>
                <a:gd name="connsiteX0" fmla="*/ 0 w 2320637"/>
                <a:gd name="connsiteY0" fmla="*/ 570098 h 570098"/>
                <a:gd name="connsiteX1" fmla="*/ 2320637 w 2320637"/>
                <a:gd name="connsiteY1" fmla="*/ 523916 h 570098"/>
                <a:gd name="connsiteX0" fmla="*/ 0 w 2305889"/>
                <a:gd name="connsiteY0" fmla="*/ 570098 h 584548"/>
                <a:gd name="connsiteX1" fmla="*/ 2305889 w 2305889"/>
                <a:gd name="connsiteY1" fmla="*/ 584548 h 58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5889" h="584548">
                  <a:moveTo>
                    <a:pt x="0" y="570098"/>
                  </a:moveTo>
                  <a:cubicBezTo>
                    <a:pt x="567888" y="0"/>
                    <a:pt x="1823214" y="72277"/>
                    <a:pt x="2305889" y="584548"/>
                  </a:cubicBezTo>
                </a:path>
              </a:pathLst>
            </a:custGeom>
            <a:noFill/>
            <a:ln w="12700" cap="flat" cmpd="sng" algn="ctr">
              <a:solidFill>
                <a:srgbClr val="000000">
                  <a:alpha val="41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 rot="2855501">
              <a:off x="6234129" y="2509067"/>
              <a:ext cx="1753826" cy="734722"/>
              <a:chOff x="1351899" y="2195266"/>
              <a:chExt cx="1753826" cy="734722"/>
            </a:xfrm>
          </p:grpSpPr>
          <p:sp>
            <p:nvSpPr>
              <p:cNvPr id="43" name="Freeform 42"/>
              <p:cNvSpPr/>
              <p:nvPr/>
            </p:nvSpPr>
            <p:spPr bwMode="auto">
              <a:xfrm>
                <a:off x="1351899" y="2195266"/>
                <a:ext cx="1747779" cy="726616"/>
              </a:xfrm>
              <a:custGeom>
                <a:avLst/>
                <a:gdLst>
                  <a:gd name="connsiteX0" fmla="*/ 0 w 1814561"/>
                  <a:gd name="connsiteY0" fmla="*/ 11546 h 11546"/>
                  <a:gd name="connsiteX1" fmla="*/ 1812637 w 1814561"/>
                  <a:gd name="connsiteY1" fmla="*/ 0 h 11546"/>
                  <a:gd name="connsiteX2" fmla="*/ 0 w 1814561"/>
                  <a:gd name="connsiteY2" fmla="*/ 11546 h 11546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2637"/>
                  <a:gd name="connsiteY0" fmla="*/ 673485 h 673485"/>
                  <a:gd name="connsiteX1" fmla="*/ 1812637 w 1812637"/>
                  <a:gd name="connsiteY1" fmla="*/ 661939 h 673485"/>
                  <a:gd name="connsiteX2" fmla="*/ 0 w 1812637"/>
                  <a:gd name="connsiteY2" fmla="*/ 673485 h 673485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744270"/>
                  <a:gd name="connsiteY0" fmla="*/ 711638 h 711638"/>
                  <a:gd name="connsiteX1" fmla="*/ 1744270 w 1744270"/>
                  <a:gd name="connsiteY1" fmla="*/ 664580 h 711638"/>
                  <a:gd name="connsiteX2" fmla="*/ 0 w 1744270"/>
                  <a:gd name="connsiteY2" fmla="*/ 711638 h 711638"/>
                  <a:gd name="connsiteX0" fmla="*/ 0 w 1744270"/>
                  <a:gd name="connsiteY0" fmla="*/ 642704 h 642704"/>
                  <a:gd name="connsiteX1" fmla="*/ 1744270 w 1744270"/>
                  <a:gd name="connsiteY1" fmla="*/ 595646 h 642704"/>
                  <a:gd name="connsiteX2" fmla="*/ 0 w 1744270"/>
                  <a:gd name="connsiteY2" fmla="*/ 642704 h 642704"/>
                  <a:gd name="connsiteX0" fmla="*/ 0 w 1680313"/>
                  <a:gd name="connsiteY0" fmla="*/ 642704 h 642704"/>
                  <a:gd name="connsiteX1" fmla="*/ 1680313 w 1680313"/>
                  <a:gd name="connsiteY1" fmla="*/ 614446 h 642704"/>
                  <a:gd name="connsiteX2" fmla="*/ 0 w 1680313"/>
                  <a:gd name="connsiteY2" fmla="*/ 642704 h 642704"/>
                  <a:gd name="connsiteX0" fmla="*/ 0 w 1669286"/>
                  <a:gd name="connsiteY0" fmla="*/ 642704 h 642704"/>
                  <a:gd name="connsiteX1" fmla="*/ 1669286 w 1669286"/>
                  <a:gd name="connsiteY1" fmla="*/ 637424 h 642704"/>
                  <a:gd name="connsiteX2" fmla="*/ 0 w 1669286"/>
                  <a:gd name="connsiteY2" fmla="*/ 642704 h 642704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9286" h="657327">
                    <a:moveTo>
                      <a:pt x="0" y="657327"/>
                    </a:moveTo>
                    <a:cubicBezTo>
                      <a:pt x="220458" y="0"/>
                      <a:pt x="1476331" y="19152"/>
                      <a:pt x="1669286" y="652047"/>
                    </a:cubicBezTo>
                    <a:cubicBezTo>
                      <a:pt x="1212113" y="308935"/>
                      <a:pt x="473364" y="295968"/>
                      <a:pt x="0" y="657327"/>
                    </a:cubicBezTo>
                    <a:close/>
                  </a:path>
                </a:pathLst>
              </a:custGeom>
              <a:solidFill>
                <a:srgbClr val="F4EFE7"/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4" name="Freeform 43"/>
              <p:cNvSpPr/>
              <p:nvPr/>
            </p:nvSpPr>
            <p:spPr bwMode="auto">
              <a:xfrm>
                <a:off x="1367394" y="2494041"/>
                <a:ext cx="1738331" cy="435947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5" name="Freeform 44"/>
              <p:cNvSpPr/>
              <p:nvPr/>
            </p:nvSpPr>
            <p:spPr bwMode="auto">
              <a:xfrm>
                <a:off x="1628397" y="2273462"/>
                <a:ext cx="1236883" cy="305793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38100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-2500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6" name="Freeform 45"/>
              <p:cNvSpPr/>
              <p:nvPr/>
            </p:nvSpPr>
            <p:spPr bwMode="auto">
              <a:xfrm>
                <a:off x="1972570" y="2216524"/>
                <a:ext cx="508288" cy="29046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2700" cap="flat" cmpd="sng" algn="ctr">
                <a:solidFill>
                  <a:srgbClr val="000000">
                    <a:alpha val="41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</p:grpSp>
      <p:sp>
        <p:nvSpPr>
          <p:cNvPr id="51" name="Oval 14"/>
          <p:cNvSpPr>
            <a:spLocks noChangeAspect="1" noChangeArrowheads="1"/>
          </p:cNvSpPr>
          <p:nvPr/>
        </p:nvSpPr>
        <p:spPr bwMode="auto">
          <a:xfrm>
            <a:off x="-152400" y="-30577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3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1190644" y="364711"/>
            <a:ext cx="139649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roll</a:t>
            </a:r>
            <a:endParaRPr lang="en-US" sz="70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5453543" y="3840301"/>
            <a:ext cx="239505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dirty="0" smtClean="0">
                <a:solidFill>
                  <a:srgbClr val="7F7F7F"/>
                </a:solidFill>
              </a:rPr>
              <a:t>!=</a:t>
            </a:r>
            <a:endParaRPr lang="en-US" sz="20000" dirty="0">
              <a:solidFill>
                <a:srgbClr val="7F7F7F"/>
              </a:solidFill>
            </a:endParaRPr>
          </a:p>
        </p:txBody>
      </p:sp>
      <p:grpSp>
        <p:nvGrpSpPr>
          <p:cNvPr id="4" name="Group 41"/>
          <p:cNvGrpSpPr/>
          <p:nvPr/>
        </p:nvGrpSpPr>
        <p:grpSpPr>
          <a:xfrm rot="17717158">
            <a:off x="4121114" y="124708"/>
            <a:ext cx="1808618" cy="6401580"/>
            <a:chOff x="766011" y="76200"/>
            <a:chExt cx="1808618" cy="6401580"/>
          </a:xfrm>
        </p:grpSpPr>
        <p:sp>
          <p:nvSpPr>
            <p:cNvPr id="43" name="Freeform 42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Freeform 45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Freeform 46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2" name="Freeform 21"/>
          <p:cNvSpPr/>
          <p:nvPr/>
        </p:nvSpPr>
        <p:spPr bwMode="auto">
          <a:xfrm rot="17717158">
            <a:off x="69419" y="-1222032"/>
            <a:ext cx="2473198" cy="8968101"/>
          </a:xfrm>
          <a:custGeom>
            <a:avLst/>
            <a:gdLst>
              <a:gd name="connsiteX0" fmla="*/ 51245 w 1824789"/>
              <a:gd name="connsiteY0" fmla="*/ 521369 h 6325492"/>
              <a:gd name="connsiteX1" fmla="*/ 37877 w 1824789"/>
              <a:gd name="connsiteY1" fmla="*/ 1524000 h 6325492"/>
              <a:gd name="connsiteX2" fmla="*/ 278508 w 1824789"/>
              <a:gd name="connsiteY2" fmla="*/ 2540000 h 6325492"/>
              <a:gd name="connsiteX3" fmla="*/ 291877 w 1824789"/>
              <a:gd name="connsiteY3" fmla="*/ 3288632 h 6325492"/>
              <a:gd name="connsiteX4" fmla="*/ 465666 w 1824789"/>
              <a:gd name="connsiteY4" fmla="*/ 4157579 h 6325492"/>
              <a:gd name="connsiteX5" fmla="*/ 465666 w 1824789"/>
              <a:gd name="connsiteY5" fmla="*/ 5120106 h 6325492"/>
              <a:gd name="connsiteX6" fmla="*/ 933561 w 1824789"/>
              <a:gd name="connsiteY6" fmla="*/ 6096000 h 6325492"/>
              <a:gd name="connsiteX7" fmla="*/ 1414824 w 1824789"/>
              <a:gd name="connsiteY7" fmla="*/ 6283158 h 6325492"/>
              <a:gd name="connsiteX8" fmla="*/ 1628719 w 1824789"/>
              <a:gd name="connsiteY8" fmla="*/ 6136106 h 6325492"/>
              <a:gd name="connsiteX9" fmla="*/ 1575245 w 1824789"/>
              <a:gd name="connsiteY9" fmla="*/ 5146842 h 6325492"/>
              <a:gd name="connsiteX10" fmla="*/ 1682193 w 1824789"/>
              <a:gd name="connsiteY10" fmla="*/ 4812632 h 6325492"/>
              <a:gd name="connsiteX11" fmla="*/ 1655456 w 1824789"/>
              <a:gd name="connsiteY11" fmla="*/ 3195053 h 6325492"/>
              <a:gd name="connsiteX12" fmla="*/ 1815877 w 1824789"/>
              <a:gd name="connsiteY12" fmla="*/ 2352842 h 6325492"/>
              <a:gd name="connsiteX13" fmla="*/ 1708929 w 1824789"/>
              <a:gd name="connsiteY13" fmla="*/ 1577474 h 6325492"/>
              <a:gd name="connsiteX14" fmla="*/ 1735666 w 1824789"/>
              <a:gd name="connsiteY14" fmla="*/ 0 h 6325492"/>
              <a:gd name="connsiteX0" fmla="*/ 51245 w 1824789"/>
              <a:gd name="connsiteY0" fmla="*/ 521369 h 6309004"/>
              <a:gd name="connsiteX1" fmla="*/ 37877 w 1824789"/>
              <a:gd name="connsiteY1" fmla="*/ 1524000 h 6309004"/>
              <a:gd name="connsiteX2" fmla="*/ 278508 w 1824789"/>
              <a:gd name="connsiteY2" fmla="*/ 2540000 h 6309004"/>
              <a:gd name="connsiteX3" fmla="*/ 291877 w 1824789"/>
              <a:gd name="connsiteY3" fmla="*/ 3288632 h 6309004"/>
              <a:gd name="connsiteX4" fmla="*/ 465666 w 1824789"/>
              <a:gd name="connsiteY4" fmla="*/ 4157579 h 6309004"/>
              <a:gd name="connsiteX5" fmla="*/ 465666 w 1824789"/>
              <a:gd name="connsiteY5" fmla="*/ 5120106 h 6309004"/>
              <a:gd name="connsiteX6" fmla="*/ 933561 w 1824789"/>
              <a:gd name="connsiteY6" fmla="*/ 6096000 h 6309004"/>
              <a:gd name="connsiteX7" fmla="*/ 1414824 w 1824789"/>
              <a:gd name="connsiteY7" fmla="*/ 6283158 h 6309004"/>
              <a:gd name="connsiteX8" fmla="*/ 1628719 w 1824789"/>
              <a:gd name="connsiteY8" fmla="*/ 6136106 h 6309004"/>
              <a:gd name="connsiteX9" fmla="*/ 1655456 w 1824789"/>
              <a:gd name="connsiteY9" fmla="*/ 5245768 h 6309004"/>
              <a:gd name="connsiteX10" fmla="*/ 1682193 w 1824789"/>
              <a:gd name="connsiteY10" fmla="*/ 4812632 h 6309004"/>
              <a:gd name="connsiteX11" fmla="*/ 1655456 w 1824789"/>
              <a:gd name="connsiteY11" fmla="*/ 3195053 h 6309004"/>
              <a:gd name="connsiteX12" fmla="*/ 1815877 w 1824789"/>
              <a:gd name="connsiteY12" fmla="*/ 2352842 h 6309004"/>
              <a:gd name="connsiteX13" fmla="*/ 1708929 w 1824789"/>
              <a:gd name="connsiteY13" fmla="*/ 1577474 h 6309004"/>
              <a:gd name="connsiteX14" fmla="*/ 1735666 w 1824789"/>
              <a:gd name="connsiteY14" fmla="*/ 0 h 6309004"/>
              <a:gd name="connsiteX0" fmla="*/ 51245 w 1747252"/>
              <a:gd name="connsiteY0" fmla="*/ 521369 h 6309004"/>
              <a:gd name="connsiteX1" fmla="*/ 37877 w 1747252"/>
              <a:gd name="connsiteY1" fmla="*/ 1524000 h 6309004"/>
              <a:gd name="connsiteX2" fmla="*/ 278508 w 1747252"/>
              <a:gd name="connsiteY2" fmla="*/ 2540000 h 6309004"/>
              <a:gd name="connsiteX3" fmla="*/ 291877 w 1747252"/>
              <a:gd name="connsiteY3" fmla="*/ 3288632 h 6309004"/>
              <a:gd name="connsiteX4" fmla="*/ 465666 w 1747252"/>
              <a:gd name="connsiteY4" fmla="*/ 4157579 h 6309004"/>
              <a:gd name="connsiteX5" fmla="*/ 465666 w 1747252"/>
              <a:gd name="connsiteY5" fmla="*/ 5120106 h 6309004"/>
              <a:gd name="connsiteX6" fmla="*/ 933561 w 1747252"/>
              <a:gd name="connsiteY6" fmla="*/ 6096000 h 6309004"/>
              <a:gd name="connsiteX7" fmla="*/ 1414824 w 1747252"/>
              <a:gd name="connsiteY7" fmla="*/ 6283158 h 6309004"/>
              <a:gd name="connsiteX8" fmla="*/ 1628719 w 1747252"/>
              <a:gd name="connsiteY8" fmla="*/ 6136106 h 6309004"/>
              <a:gd name="connsiteX9" fmla="*/ 1655456 w 1747252"/>
              <a:gd name="connsiteY9" fmla="*/ 5245768 h 6309004"/>
              <a:gd name="connsiteX10" fmla="*/ 1682193 w 1747252"/>
              <a:gd name="connsiteY10" fmla="*/ 4812632 h 6309004"/>
              <a:gd name="connsiteX11" fmla="*/ 1655456 w 1747252"/>
              <a:gd name="connsiteY11" fmla="*/ 3195053 h 6309004"/>
              <a:gd name="connsiteX12" fmla="*/ 1738340 w 1747252"/>
              <a:gd name="connsiteY12" fmla="*/ 2347495 h 6309004"/>
              <a:gd name="connsiteX13" fmla="*/ 1708929 w 1747252"/>
              <a:gd name="connsiteY13" fmla="*/ 1577474 h 6309004"/>
              <a:gd name="connsiteX14" fmla="*/ 1735666 w 1747252"/>
              <a:gd name="connsiteY14" fmla="*/ 0 h 6309004"/>
              <a:gd name="connsiteX0" fmla="*/ 51245 w 1747252"/>
              <a:gd name="connsiteY0" fmla="*/ 521369 h 6335738"/>
              <a:gd name="connsiteX1" fmla="*/ 37877 w 1747252"/>
              <a:gd name="connsiteY1" fmla="*/ 1524000 h 6335738"/>
              <a:gd name="connsiteX2" fmla="*/ 278508 w 1747252"/>
              <a:gd name="connsiteY2" fmla="*/ 2540000 h 6335738"/>
              <a:gd name="connsiteX3" fmla="*/ 291877 w 1747252"/>
              <a:gd name="connsiteY3" fmla="*/ 3288632 h 6335738"/>
              <a:gd name="connsiteX4" fmla="*/ 465666 w 1747252"/>
              <a:gd name="connsiteY4" fmla="*/ 4157579 h 6335738"/>
              <a:gd name="connsiteX5" fmla="*/ 465666 w 1747252"/>
              <a:gd name="connsiteY5" fmla="*/ 5120106 h 6335738"/>
              <a:gd name="connsiteX6" fmla="*/ 845559 w 1747252"/>
              <a:gd name="connsiteY6" fmla="*/ 6141896 h 6335738"/>
              <a:gd name="connsiteX7" fmla="*/ 1414824 w 1747252"/>
              <a:gd name="connsiteY7" fmla="*/ 6283158 h 6335738"/>
              <a:gd name="connsiteX8" fmla="*/ 1628719 w 1747252"/>
              <a:gd name="connsiteY8" fmla="*/ 6136106 h 6335738"/>
              <a:gd name="connsiteX9" fmla="*/ 1655456 w 1747252"/>
              <a:gd name="connsiteY9" fmla="*/ 5245768 h 6335738"/>
              <a:gd name="connsiteX10" fmla="*/ 1682193 w 1747252"/>
              <a:gd name="connsiteY10" fmla="*/ 4812632 h 6335738"/>
              <a:gd name="connsiteX11" fmla="*/ 1655456 w 1747252"/>
              <a:gd name="connsiteY11" fmla="*/ 3195053 h 6335738"/>
              <a:gd name="connsiteX12" fmla="*/ 1738340 w 1747252"/>
              <a:gd name="connsiteY12" fmla="*/ 2347495 h 6335738"/>
              <a:gd name="connsiteX13" fmla="*/ 1708929 w 1747252"/>
              <a:gd name="connsiteY13" fmla="*/ 1577474 h 6335738"/>
              <a:gd name="connsiteX14" fmla="*/ 1735666 w 1747252"/>
              <a:gd name="connsiteY14" fmla="*/ 0 h 6335738"/>
              <a:gd name="connsiteX0" fmla="*/ 51245 w 1747252"/>
              <a:gd name="connsiteY0" fmla="*/ 521369 h 6335738"/>
              <a:gd name="connsiteX1" fmla="*/ 37877 w 1747252"/>
              <a:gd name="connsiteY1" fmla="*/ 1524000 h 6335738"/>
              <a:gd name="connsiteX2" fmla="*/ 278508 w 1747252"/>
              <a:gd name="connsiteY2" fmla="*/ 2540000 h 6335738"/>
              <a:gd name="connsiteX3" fmla="*/ 313312 w 1747252"/>
              <a:gd name="connsiteY3" fmla="*/ 3280882 h 6335738"/>
              <a:gd name="connsiteX4" fmla="*/ 465666 w 1747252"/>
              <a:gd name="connsiteY4" fmla="*/ 4157579 h 6335738"/>
              <a:gd name="connsiteX5" fmla="*/ 465666 w 1747252"/>
              <a:gd name="connsiteY5" fmla="*/ 5120106 h 6335738"/>
              <a:gd name="connsiteX6" fmla="*/ 845559 w 1747252"/>
              <a:gd name="connsiteY6" fmla="*/ 6141896 h 6335738"/>
              <a:gd name="connsiteX7" fmla="*/ 1414824 w 1747252"/>
              <a:gd name="connsiteY7" fmla="*/ 6283158 h 6335738"/>
              <a:gd name="connsiteX8" fmla="*/ 1628719 w 1747252"/>
              <a:gd name="connsiteY8" fmla="*/ 6136106 h 6335738"/>
              <a:gd name="connsiteX9" fmla="*/ 1655456 w 1747252"/>
              <a:gd name="connsiteY9" fmla="*/ 5245768 h 6335738"/>
              <a:gd name="connsiteX10" fmla="*/ 1682193 w 1747252"/>
              <a:gd name="connsiteY10" fmla="*/ 4812632 h 6335738"/>
              <a:gd name="connsiteX11" fmla="*/ 1655456 w 1747252"/>
              <a:gd name="connsiteY11" fmla="*/ 3195053 h 6335738"/>
              <a:gd name="connsiteX12" fmla="*/ 1738340 w 1747252"/>
              <a:gd name="connsiteY12" fmla="*/ 2347495 h 6335738"/>
              <a:gd name="connsiteX13" fmla="*/ 1708929 w 1747252"/>
              <a:gd name="connsiteY13" fmla="*/ 1577474 h 6335738"/>
              <a:gd name="connsiteX14" fmla="*/ 1735666 w 1747252"/>
              <a:gd name="connsiteY14" fmla="*/ 0 h 633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47252" h="6335738">
                <a:moveTo>
                  <a:pt x="51245" y="521369"/>
                </a:moveTo>
                <a:cubicBezTo>
                  <a:pt x="25622" y="854465"/>
                  <a:pt x="0" y="1187562"/>
                  <a:pt x="37877" y="1524000"/>
                </a:cubicBezTo>
                <a:cubicBezTo>
                  <a:pt x="75754" y="1860438"/>
                  <a:pt x="232602" y="2247186"/>
                  <a:pt x="278508" y="2540000"/>
                </a:cubicBezTo>
                <a:cubicBezTo>
                  <a:pt x="324414" y="2832814"/>
                  <a:pt x="282119" y="3011286"/>
                  <a:pt x="313312" y="3280882"/>
                </a:cubicBezTo>
                <a:cubicBezTo>
                  <a:pt x="344505" y="3550478"/>
                  <a:pt x="440274" y="3851042"/>
                  <a:pt x="465666" y="4157579"/>
                </a:cubicBezTo>
                <a:cubicBezTo>
                  <a:pt x="491058" y="4464116"/>
                  <a:pt x="402351" y="4789387"/>
                  <a:pt x="465666" y="5120106"/>
                </a:cubicBezTo>
                <a:cubicBezTo>
                  <a:pt x="528981" y="5450825"/>
                  <a:pt x="687366" y="5948054"/>
                  <a:pt x="845559" y="6141896"/>
                </a:cubicBezTo>
                <a:cubicBezTo>
                  <a:pt x="1003752" y="6335738"/>
                  <a:pt x="1284297" y="6284123"/>
                  <a:pt x="1414824" y="6283158"/>
                </a:cubicBezTo>
                <a:cubicBezTo>
                  <a:pt x="1545351" y="6282193"/>
                  <a:pt x="1588614" y="6309004"/>
                  <a:pt x="1628719" y="6136106"/>
                </a:cubicBezTo>
                <a:cubicBezTo>
                  <a:pt x="1668824" y="5963208"/>
                  <a:pt x="1646544" y="5466347"/>
                  <a:pt x="1655456" y="5245768"/>
                </a:cubicBezTo>
                <a:cubicBezTo>
                  <a:pt x="1664368" y="5025189"/>
                  <a:pt x="1682193" y="5154418"/>
                  <a:pt x="1682193" y="4812632"/>
                </a:cubicBezTo>
                <a:cubicBezTo>
                  <a:pt x="1682193" y="4470846"/>
                  <a:pt x="1646098" y="3605909"/>
                  <a:pt x="1655456" y="3195053"/>
                </a:cubicBezTo>
                <a:cubicBezTo>
                  <a:pt x="1664814" y="2784197"/>
                  <a:pt x="1729428" y="2617092"/>
                  <a:pt x="1738340" y="2347495"/>
                </a:cubicBezTo>
                <a:cubicBezTo>
                  <a:pt x="1747252" y="2077899"/>
                  <a:pt x="1709375" y="1968723"/>
                  <a:pt x="1708929" y="1577474"/>
                </a:cubicBezTo>
                <a:cubicBezTo>
                  <a:pt x="1708483" y="1186225"/>
                  <a:pt x="1735666" y="0"/>
                  <a:pt x="1735666" y="0"/>
                </a:cubicBezTo>
              </a:path>
            </a:pathLst>
          </a:custGeom>
          <a:solidFill>
            <a:srgbClr val="F4DFB8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7717158">
            <a:off x="-220451" y="3312324"/>
            <a:ext cx="490101" cy="11354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rot="17717158">
            <a:off x="2155150" y="4096140"/>
            <a:ext cx="669867" cy="51092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Freeform 26"/>
          <p:cNvSpPr/>
          <p:nvPr/>
        </p:nvSpPr>
        <p:spPr bwMode="auto">
          <a:xfrm rot="617158">
            <a:off x="4238294" y="3605863"/>
            <a:ext cx="1649432" cy="618142"/>
          </a:xfrm>
          <a:custGeom>
            <a:avLst/>
            <a:gdLst>
              <a:gd name="connsiteX0" fmla="*/ 109176 w 1165282"/>
              <a:gd name="connsiteY0" fmla="*/ 24509 h 436702"/>
              <a:gd name="connsiteX1" fmla="*/ 363176 w 1165282"/>
              <a:gd name="connsiteY1" fmla="*/ 345351 h 436702"/>
              <a:gd name="connsiteX2" fmla="*/ 1004861 w 1165282"/>
              <a:gd name="connsiteY2" fmla="*/ 412193 h 436702"/>
              <a:gd name="connsiteX3" fmla="*/ 1018229 w 1165282"/>
              <a:gd name="connsiteY3" fmla="*/ 198299 h 436702"/>
              <a:gd name="connsiteX4" fmla="*/ 109176 w 1165282"/>
              <a:gd name="connsiteY4" fmla="*/ 24509 h 436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282" h="436702">
                <a:moveTo>
                  <a:pt x="109176" y="24509"/>
                </a:moveTo>
                <a:cubicBezTo>
                  <a:pt x="0" y="49018"/>
                  <a:pt x="213895" y="280737"/>
                  <a:pt x="363176" y="345351"/>
                </a:cubicBezTo>
                <a:cubicBezTo>
                  <a:pt x="512457" y="409965"/>
                  <a:pt x="895685" y="436702"/>
                  <a:pt x="1004861" y="412193"/>
                </a:cubicBezTo>
                <a:cubicBezTo>
                  <a:pt x="1114037" y="387684"/>
                  <a:pt x="1165282" y="258457"/>
                  <a:pt x="1018229" y="198299"/>
                </a:cubicBezTo>
                <a:cubicBezTo>
                  <a:pt x="871176" y="138141"/>
                  <a:pt x="218352" y="0"/>
                  <a:pt x="109176" y="24509"/>
                </a:cubicBezTo>
                <a:close/>
              </a:path>
            </a:pathLst>
          </a:custGeom>
          <a:solidFill>
            <a:srgbClr val="F4DFB8"/>
          </a:solidFill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0" name="Freeform 29"/>
          <p:cNvSpPr/>
          <p:nvPr/>
        </p:nvSpPr>
        <p:spPr bwMode="auto">
          <a:xfrm rot="617158">
            <a:off x="4220388" y="3609458"/>
            <a:ext cx="1649432" cy="618142"/>
          </a:xfrm>
          <a:custGeom>
            <a:avLst/>
            <a:gdLst>
              <a:gd name="connsiteX0" fmla="*/ 109176 w 1165282"/>
              <a:gd name="connsiteY0" fmla="*/ 24509 h 436702"/>
              <a:gd name="connsiteX1" fmla="*/ 363176 w 1165282"/>
              <a:gd name="connsiteY1" fmla="*/ 345351 h 436702"/>
              <a:gd name="connsiteX2" fmla="*/ 1004861 w 1165282"/>
              <a:gd name="connsiteY2" fmla="*/ 412193 h 436702"/>
              <a:gd name="connsiteX3" fmla="*/ 1018229 w 1165282"/>
              <a:gd name="connsiteY3" fmla="*/ 198299 h 436702"/>
              <a:gd name="connsiteX4" fmla="*/ 109176 w 1165282"/>
              <a:gd name="connsiteY4" fmla="*/ 24509 h 436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282" h="436702">
                <a:moveTo>
                  <a:pt x="109176" y="24509"/>
                </a:moveTo>
                <a:cubicBezTo>
                  <a:pt x="0" y="49018"/>
                  <a:pt x="213895" y="280737"/>
                  <a:pt x="363176" y="345351"/>
                </a:cubicBezTo>
                <a:cubicBezTo>
                  <a:pt x="512457" y="409965"/>
                  <a:pt x="895685" y="436702"/>
                  <a:pt x="1004861" y="412193"/>
                </a:cubicBezTo>
                <a:cubicBezTo>
                  <a:pt x="1114037" y="387684"/>
                  <a:pt x="1165282" y="258457"/>
                  <a:pt x="1018229" y="198299"/>
                </a:cubicBezTo>
                <a:cubicBezTo>
                  <a:pt x="871176" y="138141"/>
                  <a:pt x="218352" y="0"/>
                  <a:pt x="109176" y="24509"/>
                </a:cubicBezTo>
                <a:close/>
              </a:path>
            </a:pathLst>
          </a:custGeom>
          <a:solidFill>
            <a:srgbClr val="F4EFE5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3" name="Freeform 32"/>
          <p:cNvSpPr/>
          <p:nvPr/>
        </p:nvSpPr>
        <p:spPr bwMode="auto">
          <a:xfrm rot="17717158">
            <a:off x="5483660" y="3969692"/>
            <a:ext cx="419453" cy="431595"/>
          </a:xfrm>
          <a:custGeom>
            <a:avLst/>
            <a:gdLst>
              <a:gd name="connsiteX0" fmla="*/ 0 w 254000"/>
              <a:gd name="connsiteY0" fmla="*/ 0 h 142596"/>
              <a:gd name="connsiteX1" fmla="*/ 160421 w 254000"/>
              <a:gd name="connsiteY1" fmla="*/ 120315 h 142596"/>
              <a:gd name="connsiteX2" fmla="*/ 254000 w 254000"/>
              <a:gd name="connsiteY2" fmla="*/ 133684 h 142596"/>
              <a:gd name="connsiteX0" fmla="*/ 0 w 254000"/>
              <a:gd name="connsiteY0" fmla="*/ 0 h 290317"/>
              <a:gd name="connsiteX1" fmla="*/ 160421 w 254000"/>
              <a:gd name="connsiteY1" fmla="*/ 120315 h 290317"/>
              <a:gd name="connsiteX2" fmla="*/ 254000 w 254000"/>
              <a:gd name="connsiteY2" fmla="*/ 133684 h 290317"/>
              <a:gd name="connsiteX0" fmla="*/ 0 w 254000"/>
              <a:gd name="connsiteY0" fmla="*/ 0 h 301346"/>
              <a:gd name="connsiteX1" fmla="*/ 160421 w 254000"/>
              <a:gd name="connsiteY1" fmla="*/ 120315 h 301346"/>
              <a:gd name="connsiteX2" fmla="*/ 254000 w 254000"/>
              <a:gd name="connsiteY2" fmla="*/ 133684 h 301346"/>
              <a:gd name="connsiteX0" fmla="*/ 0 w 254000"/>
              <a:gd name="connsiteY0" fmla="*/ 0 h 133684"/>
              <a:gd name="connsiteX1" fmla="*/ 254000 w 254000"/>
              <a:gd name="connsiteY1" fmla="*/ 133684 h 133684"/>
              <a:gd name="connsiteX0" fmla="*/ 0 w 254000"/>
              <a:gd name="connsiteY0" fmla="*/ 0 h 400161"/>
              <a:gd name="connsiteX1" fmla="*/ 254000 w 254000"/>
              <a:gd name="connsiteY1" fmla="*/ 133684 h 400161"/>
              <a:gd name="connsiteX0" fmla="*/ 0 w 302683"/>
              <a:gd name="connsiteY0" fmla="*/ 0 h 400161"/>
              <a:gd name="connsiteX1" fmla="*/ 254000 w 302683"/>
              <a:gd name="connsiteY1" fmla="*/ 133684 h 400161"/>
              <a:gd name="connsiteX0" fmla="*/ 0 w 302683"/>
              <a:gd name="connsiteY0" fmla="*/ 0 h 400161"/>
              <a:gd name="connsiteX1" fmla="*/ 254000 w 302683"/>
              <a:gd name="connsiteY1" fmla="*/ 133684 h 400161"/>
              <a:gd name="connsiteX0" fmla="*/ 0 w 302683"/>
              <a:gd name="connsiteY0" fmla="*/ 0 h 400161"/>
              <a:gd name="connsiteX1" fmla="*/ 254000 w 302683"/>
              <a:gd name="connsiteY1" fmla="*/ 133684 h 400161"/>
              <a:gd name="connsiteX0" fmla="*/ 0 w 296333"/>
              <a:gd name="connsiteY0" fmla="*/ 0 h 400161"/>
              <a:gd name="connsiteX1" fmla="*/ 247650 w 296333"/>
              <a:gd name="connsiteY1" fmla="*/ 70184 h 400161"/>
              <a:gd name="connsiteX0" fmla="*/ 0 w 296333"/>
              <a:gd name="connsiteY0" fmla="*/ 0 h 304911"/>
              <a:gd name="connsiteX1" fmla="*/ 247650 w 296333"/>
              <a:gd name="connsiteY1" fmla="*/ 70184 h 30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6333" h="304911">
                <a:moveTo>
                  <a:pt x="0" y="0"/>
                </a:moveTo>
                <a:cubicBezTo>
                  <a:pt x="40217" y="304911"/>
                  <a:pt x="296333" y="197073"/>
                  <a:pt x="247650" y="70184"/>
                </a:cubicBezTo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4" name="Freeform 33"/>
          <p:cNvSpPr/>
          <p:nvPr/>
        </p:nvSpPr>
        <p:spPr bwMode="auto">
          <a:xfrm rot="617158">
            <a:off x="4220388" y="3609458"/>
            <a:ext cx="1649432" cy="618142"/>
          </a:xfrm>
          <a:custGeom>
            <a:avLst/>
            <a:gdLst>
              <a:gd name="connsiteX0" fmla="*/ 109176 w 1165282"/>
              <a:gd name="connsiteY0" fmla="*/ 24509 h 436702"/>
              <a:gd name="connsiteX1" fmla="*/ 363176 w 1165282"/>
              <a:gd name="connsiteY1" fmla="*/ 345351 h 436702"/>
              <a:gd name="connsiteX2" fmla="*/ 1004861 w 1165282"/>
              <a:gd name="connsiteY2" fmla="*/ 412193 h 436702"/>
              <a:gd name="connsiteX3" fmla="*/ 1018229 w 1165282"/>
              <a:gd name="connsiteY3" fmla="*/ 198299 h 436702"/>
              <a:gd name="connsiteX4" fmla="*/ 109176 w 1165282"/>
              <a:gd name="connsiteY4" fmla="*/ 24509 h 436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282" h="436702">
                <a:moveTo>
                  <a:pt x="109176" y="24509"/>
                </a:moveTo>
                <a:cubicBezTo>
                  <a:pt x="0" y="49018"/>
                  <a:pt x="213895" y="280737"/>
                  <a:pt x="363176" y="345351"/>
                </a:cubicBezTo>
                <a:cubicBezTo>
                  <a:pt x="512457" y="409965"/>
                  <a:pt x="895685" y="436702"/>
                  <a:pt x="1004861" y="412193"/>
                </a:cubicBezTo>
                <a:cubicBezTo>
                  <a:pt x="1114037" y="387684"/>
                  <a:pt x="1165282" y="258457"/>
                  <a:pt x="1018229" y="198299"/>
                </a:cubicBezTo>
                <a:cubicBezTo>
                  <a:pt x="871176" y="138141"/>
                  <a:pt x="218352" y="0"/>
                  <a:pt x="109176" y="24509"/>
                </a:cubicBezTo>
                <a:close/>
              </a:path>
            </a:pathLst>
          </a:cu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5" name="Oval 14"/>
          <p:cNvSpPr>
            <a:spLocks noChangeAspect="1" noChangeArrowheads="1"/>
          </p:cNvSpPr>
          <p:nvPr/>
        </p:nvSpPr>
        <p:spPr bwMode="auto">
          <a:xfrm>
            <a:off x="-152400" y="-30577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4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1190644" y="364711"/>
            <a:ext cx="53374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finger shape</a:t>
            </a:r>
            <a:endParaRPr lang="en-US" sz="70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114800" y="3962400"/>
            <a:ext cx="239505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dirty="0" smtClean="0">
                <a:solidFill>
                  <a:srgbClr val="7F7F7F"/>
                </a:solidFill>
              </a:rPr>
              <a:t>!=</a:t>
            </a:r>
            <a:endParaRPr lang="en-US" sz="20000" dirty="0">
              <a:solidFill>
                <a:srgbClr val="7F7F7F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756716" y="2233585"/>
            <a:ext cx="6418610" cy="1747252"/>
            <a:chOff x="756716" y="2233585"/>
            <a:chExt cx="6418610" cy="1747252"/>
          </a:xfrm>
        </p:grpSpPr>
        <p:sp>
          <p:nvSpPr>
            <p:cNvPr id="43" name="Freeform 42"/>
            <p:cNvSpPr/>
            <p:nvPr/>
          </p:nvSpPr>
          <p:spPr bwMode="auto">
            <a:xfrm rot="17717158">
              <a:off x="3037592" y="-47291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4992 w 1747252"/>
                <a:gd name="connsiteY5" fmla="*/ 5159693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95029 w 1747252"/>
                <a:gd name="connsiteY5" fmla="*/ 5109751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95029 w 1747252"/>
                <a:gd name="connsiteY5" fmla="*/ 5109751 h 6309004"/>
                <a:gd name="connsiteX6" fmla="*/ 711585 w 1747252"/>
                <a:gd name="connsiteY6" fmla="*/ 5667774 h 6309004"/>
                <a:gd name="connsiteX7" fmla="*/ 933561 w 1747252"/>
                <a:gd name="connsiteY7" fmla="*/ 6096000 h 6309004"/>
                <a:gd name="connsiteX8" fmla="*/ 1414824 w 1747252"/>
                <a:gd name="connsiteY8" fmla="*/ 6283158 h 6309004"/>
                <a:gd name="connsiteX9" fmla="*/ 1628719 w 1747252"/>
                <a:gd name="connsiteY9" fmla="*/ 6136106 h 6309004"/>
                <a:gd name="connsiteX10" fmla="*/ 1655456 w 1747252"/>
                <a:gd name="connsiteY10" fmla="*/ 5245768 h 6309004"/>
                <a:gd name="connsiteX11" fmla="*/ 1682193 w 1747252"/>
                <a:gd name="connsiteY11" fmla="*/ 4812632 h 6309004"/>
                <a:gd name="connsiteX12" fmla="*/ 1655456 w 1747252"/>
                <a:gd name="connsiteY12" fmla="*/ 3195053 h 6309004"/>
                <a:gd name="connsiteX13" fmla="*/ 1738340 w 1747252"/>
                <a:gd name="connsiteY13" fmla="*/ 2347495 h 6309004"/>
                <a:gd name="connsiteX14" fmla="*/ 1708929 w 1747252"/>
                <a:gd name="connsiteY14" fmla="*/ 1577474 h 6309004"/>
                <a:gd name="connsiteX15" fmla="*/ 1735666 w 1747252"/>
                <a:gd name="connsiteY15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1807" y="3854059"/>
                    <a:pt x="465666" y="4157579"/>
                  </a:cubicBezTo>
                  <a:cubicBezTo>
                    <a:pt x="499525" y="4461099"/>
                    <a:pt x="454043" y="4858052"/>
                    <a:pt x="495029" y="5109751"/>
                  </a:cubicBezTo>
                  <a:cubicBezTo>
                    <a:pt x="536016" y="5361450"/>
                    <a:pt x="638496" y="5503399"/>
                    <a:pt x="711585" y="5667774"/>
                  </a:cubicBezTo>
                  <a:cubicBezTo>
                    <a:pt x="784674" y="5832149"/>
                    <a:pt x="816355" y="5993436"/>
                    <a:pt x="933561" y="6096000"/>
                  </a:cubicBezTo>
                  <a:cubicBezTo>
                    <a:pt x="1050768" y="6198564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rot="17717158">
              <a:off x="2844892" y="314846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 rot="17717158">
              <a:off x="4523195" y="3702206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Freeform 45"/>
            <p:cNvSpPr/>
            <p:nvPr/>
          </p:nvSpPr>
          <p:spPr bwMode="auto">
            <a:xfrm rot="617158">
              <a:off x="5994884" y="3355838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Freeform 46"/>
            <p:cNvSpPr/>
            <p:nvPr/>
          </p:nvSpPr>
          <p:spPr bwMode="auto">
            <a:xfrm rot="617158">
              <a:off x="5982234" y="3371670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 rot="17717158">
              <a:off x="6874704" y="3612874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 rot="617158">
              <a:off x="5982234" y="3371670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29" name="Straight Connector 28"/>
          <p:cNvCxnSpPr/>
          <p:nvPr/>
        </p:nvCxnSpPr>
        <p:spPr bwMode="auto">
          <a:xfrm rot="5400000">
            <a:off x="5798128" y="4107872"/>
            <a:ext cx="443345" cy="1588"/>
          </a:xfrm>
          <a:prstGeom prst="line">
            <a:avLst/>
          </a:prstGeom>
          <a:solidFill>
            <a:schemeClr val="bg2"/>
          </a:solidFill>
          <a:ln w="7620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Oval 20"/>
          <p:cNvSpPr/>
          <p:nvPr/>
        </p:nvSpPr>
        <p:spPr bwMode="auto">
          <a:xfrm>
            <a:off x="5881255" y="3733800"/>
            <a:ext cx="290945" cy="290945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-3048000" y="1609271"/>
            <a:ext cx="8142756" cy="2216151"/>
            <a:chOff x="-2339833" y="2484960"/>
            <a:chExt cx="9087217" cy="2473198"/>
          </a:xfrm>
        </p:grpSpPr>
        <p:sp>
          <p:nvSpPr>
            <p:cNvPr id="53" name="Freeform 52"/>
            <p:cNvSpPr/>
            <p:nvPr/>
          </p:nvSpPr>
          <p:spPr bwMode="auto">
            <a:xfrm rot="17717158">
              <a:off x="907619" y="-762492"/>
              <a:ext cx="2473198" cy="8968101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  <a:gd name="connsiteX0" fmla="*/ 51245 w 1747252"/>
                <a:gd name="connsiteY0" fmla="*/ 521369 h 6335738"/>
                <a:gd name="connsiteX1" fmla="*/ 37877 w 1747252"/>
                <a:gd name="connsiteY1" fmla="*/ 1524000 h 6335738"/>
                <a:gd name="connsiteX2" fmla="*/ 278508 w 1747252"/>
                <a:gd name="connsiteY2" fmla="*/ 2540000 h 6335738"/>
                <a:gd name="connsiteX3" fmla="*/ 291877 w 1747252"/>
                <a:gd name="connsiteY3" fmla="*/ 3288632 h 6335738"/>
                <a:gd name="connsiteX4" fmla="*/ 465666 w 1747252"/>
                <a:gd name="connsiteY4" fmla="*/ 4157579 h 6335738"/>
                <a:gd name="connsiteX5" fmla="*/ 465666 w 1747252"/>
                <a:gd name="connsiteY5" fmla="*/ 5120106 h 6335738"/>
                <a:gd name="connsiteX6" fmla="*/ 845559 w 1747252"/>
                <a:gd name="connsiteY6" fmla="*/ 6141896 h 6335738"/>
                <a:gd name="connsiteX7" fmla="*/ 1414824 w 1747252"/>
                <a:gd name="connsiteY7" fmla="*/ 6283158 h 6335738"/>
                <a:gd name="connsiteX8" fmla="*/ 1628719 w 1747252"/>
                <a:gd name="connsiteY8" fmla="*/ 6136106 h 6335738"/>
                <a:gd name="connsiteX9" fmla="*/ 1655456 w 1747252"/>
                <a:gd name="connsiteY9" fmla="*/ 5245768 h 6335738"/>
                <a:gd name="connsiteX10" fmla="*/ 1682193 w 1747252"/>
                <a:gd name="connsiteY10" fmla="*/ 4812632 h 6335738"/>
                <a:gd name="connsiteX11" fmla="*/ 1655456 w 1747252"/>
                <a:gd name="connsiteY11" fmla="*/ 3195053 h 6335738"/>
                <a:gd name="connsiteX12" fmla="*/ 1738340 w 1747252"/>
                <a:gd name="connsiteY12" fmla="*/ 2347495 h 6335738"/>
                <a:gd name="connsiteX13" fmla="*/ 1708929 w 1747252"/>
                <a:gd name="connsiteY13" fmla="*/ 1577474 h 6335738"/>
                <a:gd name="connsiteX14" fmla="*/ 1735666 w 1747252"/>
                <a:gd name="connsiteY14" fmla="*/ 0 h 6335738"/>
                <a:gd name="connsiteX0" fmla="*/ 51245 w 1747252"/>
                <a:gd name="connsiteY0" fmla="*/ 521369 h 6335738"/>
                <a:gd name="connsiteX1" fmla="*/ 37877 w 1747252"/>
                <a:gd name="connsiteY1" fmla="*/ 1524000 h 6335738"/>
                <a:gd name="connsiteX2" fmla="*/ 278508 w 1747252"/>
                <a:gd name="connsiteY2" fmla="*/ 2540000 h 6335738"/>
                <a:gd name="connsiteX3" fmla="*/ 313312 w 1747252"/>
                <a:gd name="connsiteY3" fmla="*/ 3280882 h 6335738"/>
                <a:gd name="connsiteX4" fmla="*/ 465666 w 1747252"/>
                <a:gd name="connsiteY4" fmla="*/ 4157579 h 6335738"/>
                <a:gd name="connsiteX5" fmla="*/ 465666 w 1747252"/>
                <a:gd name="connsiteY5" fmla="*/ 5120106 h 6335738"/>
                <a:gd name="connsiteX6" fmla="*/ 845559 w 1747252"/>
                <a:gd name="connsiteY6" fmla="*/ 6141896 h 6335738"/>
                <a:gd name="connsiteX7" fmla="*/ 1414824 w 1747252"/>
                <a:gd name="connsiteY7" fmla="*/ 6283158 h 6335738"/>
                <a:gd name="connsiteX8" fmla="*/ 1628719 w 1747252"/>
                <a:gd name="connsiteY8" fmla="*/ 6136106 h 6335738"/>
                <a:gd name="connsiteX9" fmla="*/ 1655456 w 1747252"/>
                <a:gd name="connsiteY9" fmla="*/ 5245768 h 6335738"/>
                <a:gd name="connsiteX10" fmla="*/ 1682193 w 1747252"/>
                <a:gd name="connsiteY10" fmla="*/ 4812632 h 6335738"/>
                <a:gd name="connsiteX11" fmla="*/ 1655456 w 1747252"/>
                <a:gd name="connsiteY11" fmla="*/ 3195053 h 6335738"/>
                <a:gd name="connsiteX12" fmla="*/ 1738340 w 1747252"/>
                <a:gd name="connsiteY12" fmla="*/ 2347495 h 6335738"/>
                <a:gd name="connsiteX13" fmla="*/ 1708929 w 1747252"/>
                <a:gd name="connsiteY13" fmla="*/ 1577474 h 6335738"/>
                <a:gd name="connsiteX14" fmla="*/ 1735666 w 1747252"/>
                <a:gd name="connsiteY14" fmla="*/ 0 h 633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35738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2602" y="2247186"/>
                    <a:pt x="278508" y="2540000"/>
                  </a:cubicBezTo>
                  <a:cubicBezTo>
                    <a:pt x="324414" y="2832814"/>
                    <a:pt x="282119" y="3011286"/>
                    <a:pt x="313312" y="3280882"/>
                  </a:cubicBezTo>
                  <a:cubicBezTo>
                    <a:pt x="344505" y="3550478"/>
                    <a:pt x="440274" y="3851042"/>
                    <a:pt x="465666" y="4157579"/>
                  </a:cubicBezTo>
                  <a:cubicBezTo>
                    <a:pt x="491058" y="4464116"/>
                    <a:pt x="402351" y="4789387"/>
                    <a:pt x="465666" y="5120106"/>
                  </a:cubicBezTo>
                  <a:cubicBezTo>
                    <a:pt x="528981" y="5450825"/>
                    <a:pt x="687366" y="5948054"/>
                    <a:pt x="845559" y="6141896"/>
                  </a:cubicBezTo>
                  <a:cubicBezTo>
                    <a:pt x="1003752" y="6335738"/>
                    <a:pt x="1284297" y="6284123"/>
                    <a:pt x="1414824" y="6283158"/>
                  </a:cubicBezTo>
                  <a:cubicBezTo>
                    <a:pt x="1545351" y="6282193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 bwMode="auto">
            <a:xfrm rot="17717158">
              <a:off x="617749" y="3771864"/>
              <a:ext cx="490101" cy="11354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 bwMode="auto">
            <a:xfrm rot="17717158">
              <a:off x="2993350" y="4555680"/>
              <a:ext cx="669867" cy="51092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6" name="Freeform 55"/>
            <p:cNvSpPr/>
            <p:nvPr/>
          </p:nvSpPr>
          <p:spPr bwMode="auto">
            <a:xfrm rot="617158">
              <a:off x="5076494" y="4065403"/>
              <a:ext cx="1649432" cy="61814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 rot="617158">
              <a:off x="5058588" y="4087812"/>
              <a:ext cx="1649432" cy="61814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Freeform 57"/>
            <p:cNvSpPr/>
            <p:nvPr/>
          </p:nvSpPr>
          <p:spPr bwMode="auto">
            <a:xfrm rot="17717158">
              <a:off x="6321860" y="4429232"/>
              <a:ext cx="419453" cy="431595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 rot="617158">
              <a:off x="5058588" y="4087812"/>
              <a:ext cx="1649432" cy="61814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1" name="Straight Connector 60"/>
          <p:cNvCxnSpPr/>
          <p:nvPr/>
        </p:nvCxnSpPr>
        <p:spPr bwMode="auto">
          <a:xfrm rot="5400000">
            <a:off x="3764021" y="4292996"/>
            <a:ext cx="267721" cy="1588"/>
          </a:xfrm>
          <a:prstGeom prst="line">
            <a:avLst/>
          </a:prstGeom>
          <a:solidFill>
            <a:schemeClr val="bg2"/>
          </a:solidFill>
          <a:ln w="7620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Oval 61"/>
          <p:cNvSpPr/>
          <p:nvPr/>
        </p:nvSpPr>
        <p:spPr bwMode="auto">
          <a:xfrm>
            <a:off x="3758541" y="4005943"/>
            <a:ext cx="290945" cy="290945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6" name="Oval 14"/>
          <p:cNvSpPr>
            <a:spLocks noChangeAspect="1" noChangeArrowheads="1"/>
          </p:cNvSpPr>
          <p:nvPr/>
        </p:nvSpPr>
        <p:spPr bwMode="auto">
          <a:xfrm>
            <a:off x="-152400" y="-30577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4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67" name="Text Box 13"/>
          <p:cNvSpPr txBox="1">
            <a:spLocks noChangeArrowheads="1"/>
          </p:cNvSpPr>
          <p:nvPr/>
        </p:nvSpPr>
        <p:spPr bwMode="auto">
          <a:xfrm>
            <a:off x="1190644" y="364711"/>
            <a:ext cx="578627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smtClean="0">
                <a:solidFill>
                  <a:srgbClr val="FF9900"/>
                </a:solidFill>
              </a:rPr>
              <a:t>mental model</a:t>
            </a:r>
            <a:endParaRPr lang="en-US" sz="7000" b="1" dirty="0">
              <a:solidFill>
                <a:srgbClr val="FF9900"/>
              </a:solidFill>
            </a:endParaRPr>
          </a:p>
        </p:txBody>
      </p:sp>
      <p:sp>
        <p:nvSpPr>
          <p:cNvPr id="68" name="Freeform 67"/>
          <p:cNvSpPr/>
          <p:nvPr/>
        </p:nvSpPr>
        <p:spPr bwMode="auto">
          <a:xfrm>
            <a:off x="-533400" y="4343400"/>
            <a:ext cx="7924800" cy="228600"/>
          </a:xfrm>
          <a:custGeom>
            <a:avLst/>
            <a:gdLst>
              <a:gd name="connsiteX0" fmla="*/ 42333 w 2130778"/>
              <a:gd name="connsiteY0" fmla="*/ 14111 h 987778"/>
              <a:gd name="connsiteX1" fmla="*/ 2130778 w 2130778"/>
              <a:gd name="connsiteY1" fmla="*/ 0 h 987778"/>
              <a:gd name="connsiteX2" fmla="*/ 2116666 w 2130778"/>
              <a:gd name="connsiteY2" fmla="*/ 987778 h 987778"/>
              <a:gd name="connsiteX3" fmla="*/ 0 w 2130778"/>
              <a:gd name="connsiteY3" fmla="*/ 987778 h 987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0778" h="987778">
                <a:moveTo>
                  <a:pt x="42333" y="14111"/>
                </a:moveTo>
                <a:lnTo>
                  <a:pt x="2130778" y="0"/>
                </a:lnTo>
                <a:lnTo>
                  <a:pt x="2116666" y="987778"/>
                </a:lnTo>
                <a:lnTo>
                  <a:pt x="0" y="987778"/>
                </a:lnTo>
              </a:path>
            </a:pathLst>
          </a:custGeom>
          <a:solidFill>
            <a:schemeClr val="bg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495800" y="5638800"/>
            <a:ext cx="4444696" cy="830997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rgbClr val="404040"/>
                </a:solidFill>
              </a:rPr>
              <a:t>(… and there might be more</a:t>
            </a:r>
          </a:p>
          <a:p>
            <a:pPr algn="l"/>
            <a:r>
              <a:rPr lang="en-US" dirty="0" smtClean="0">
                <a:solidFill>
                  <a:srgbClr val="404040"/>
                </a:solidFill>
              </a:rPr>
              <a:t>  e.g., head position/parallax…)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600200" y="5715000"/>
            <a:ext cx="160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dirty="0" smtClean="0"/>
              <a:t>we ran 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22587" y="4847272"/>
            <a:ext cx="602141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9000" b="1" dirty="0" smtClean="0"/>
              <a:t>user study</a:t>
            </a:r>
            <a:endParaRPr lang="en-US" sz="9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76127" y="3856672"/>
            <a:ext cx="884144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7F7F7F"/>
                </a:solidFill>
              </a:rPr>
              <a:t>a </a:t>
            </a:r>
            <a:r>
              <a:rPr lang="en-US" sz="9000" b="1" dirty="0" smtClean="0">
                <a:solidFill>
                  <a:srgbClr val="FF9900"/>
                </a:solidFill>
              </a:rPr>
              <a:t>non </a:t>
            </a:r>
            <a:r>
              <a:rPr lang="en-US" sz="9000" b="1" dirty="0" smtClean="0">
                <a:solidFill>
                  <a:srgbClr val="7F7F7F"/>
                </a:solidFill>
              </a:rPr>
              <a:t>2D-model</a:t>
            </a:r>
            <a:endParaRPr lang="en-US" sz="90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180109" y="2376467"/>
            <a:ext cx="3902364" cy="2119333"/>
            <a:chOff x="207818" y="1304636"/>
            <a:chExt cx="5680364" cy="3084946"/>
          </a:xfrm>
        </p:grpSpPr>
        <p:sp>
          <p:nvSpPr>
            <p:cNvPr id="3" name="Freeform 2"/>
            <p:cNvSpPr/>
            <p:nvPr/>
          </p:nvSpPr>
          <p:spPr bwMode="auto">
            <a:xfrm>
              <a:off x="207818" y="1304636"/>
              <a:ext cx="5680364" cy="3084946"/>
            </a:xfrm>
            <a:custGeom>
              <a:avLst/>
              <a:gdLst>
                <a:gd name="connsiteX0" fmla="*/ 0 w 5758269"/>
                <a:gd name="connsiteY0" fmla="*/ 1223819 h 3117273"/>
                <a:gd name="connsiteX1" fmla="*/ 1893455 w 5758269"/>
                <a:gd name="connsiteY1" fmla="*/ 0 h 3117273"/>
                <a:gd name="connsiteX2" fmla="*/ 5680364 w 5758269"/>
                <a:gd name="connsiteY2" fmla="*/ 404091 h 3117273"/>
                <a:gd name="connsiteX3" fmla="*/ 5668818 w 5758269"/>
                <a:gd name="connsiteY3" fmla="*/ 646546 h 3117273"/>
                <a:gd name="connsiteX4" fmla="*/ 4895273 w 5758269"/>
                <a:gd name="connsiteY4" fmla="*/ 3117273 h 3117273"/>
                <a:gd name="connsiteX5" fmla="*/ 11546 w 5758269"/>
                <a:gd name="connsiteY5" fmla="*/ 1408546 h 3117273"/>
                <a:gd name="connsiteX6" fmla="*/ 0 w 5758269"/>
                <a:gd name="connsiteY6" fmla="*/ 1223819 h 3117273"/>
                <a:gd name="connsiteX0" fmla="*/ 0 w 5680364"/>
                <a:gd name="connsiteY0" fmla="*/ 1223819 h 3117273"/>
                <a:gd name="connsiteX1" fmla="*/ 1893455 w 5680364"/>
                <a:gd name="connsiteY1" fmla="*/ 0 h 3117273"/>
                <a:gd name="connsiteX2" fmla="*/ 5680364 w 5680364"/>
                <a:gd name="connsiteY2" fmla="*/ 404091 h 3117273"/>
                <a:gd name="connsiteX3" fmla="*/ 5668818 w 5680364"/>
                <a:gd name="connsiteY3" fmla="*/ 646546 h 3117273"/>
                <a:gd name="connsiteX4" fmla="*/ 4895273 w 5680364"/>
                <a:gd name="connsiteY4" fmla="*/ 3117273 h 3117273"/>
                <a:gd name="connsiteX5" fmla="*/ 11546 w 5680364"/>
                <a:gd name="connsiteY5" fmla="*/ 1408546 h 3117273"/>
                <a:gd name="connsiteX6" fmla="*/ 0 w 5680364"/>
                <a:gd name="connsiteY6" fmla="*/ 1223819 h 3117273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789055 w 5680364"/>
                <a:gd name="connsiteY4" fmla="*/ 3084946 h 3084946"/>
                <a:gd name="connsiteX5" fmla="*/ 11546 w 5680364"/>
                <a:gd name="connsiteY5" fmla="*/ 1408546 h 3084946"/>
                <a:gd name="connsiteX6" fmla="*/ 0 w 5680364"/>
                <a:gd name="connsiteY6" fmla="*/ 1223819 h 3084946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922982 w 5680364"/>
                <a:gd name="connsiteY4" fmla="*/ 2983346 h 3084946"/>
                <a:gd name="connsiteX5" fmla="*/ 4789055 w 5680364"/>
                <a:gd name="connsiteY5" fmla="*/ 3084946 h 3084946"/>
                <a:gd name="connsiteX6" fmla="*/ 11546 w 5680364"/>
                <a:gd name="connsiteY6" fmla="*/ 1408546 h 3084946"/>
                <a:gd name="connsiteX7" fmla="*/ 0 w 5680364"/>
                <a:gd name="connsiteY7" fmla="*/ 1223819 h 308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364" h="3084946">
                  <a:moveTo>
                    <a:pt x="0" y="1223819"/>
                  </a:moveTo>
                  <a:lnTo>
                    <a:pt x="1893455" y="0"/>
                  </a:lnTo>
                  <a:lnTo>
                    <a:pt x="5680364" y="404091"/>
                  </a:lnTo>
                  <a:lnTo>
                    <a:pt x="5668818" y="646546"/>
                  </a:lnTo>
                  <a:lnTo>
                    <a:pt x="4922982" y="2983346"/>
                  </a:lnTo>
                  <a:lnTo>
                    <a:pt x="4789055" y="3084946"/>
                  </a:lnTo>
                  <a:lnTo>
                    <a:pt x="11546" y="1408546"/>
                  </a:lnTo>
                  <a:lnTo>
                    <a:pt x="0" y="1223819"/>
                  </a:lnTo>
                  <a:close/>
                </a:path>
              </a:pathLst>
            </a:custGeom>
            <a:solidFill>
              <a:srgbClr val="FFFFFF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>
              <a:off x="346364" y="2586182"/>
              <a:ext cx="4468091" cy="1431636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rot="5400000">
              <a:off x="4343400" y="2514600"/>
              <a:ext cx="2057400" cy="685800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" name="Rectangle 13"/>
          <p:cNvSpPr/>
          <p:nvPr/>
        </p:nvSpPr>
        <p:spPr bwMode="auto">
          <a:xfrm>
            <a:off x="6123709" y="1905000"/>
            <a:ext cx="2563091" cy="2563091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980175">
            <a:off x="1575032" y="2238418"/>
            <a:ext cx="161108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dirty="0" err="1" smtClean="0">
                <a:solidFill>
                  <a:srgbClr val="7F7F7F"/>
                </a:solidFill>
              </a:rPr>
              <a:t>xy</a:t>
            </a:r>
            <a:endParaRPr lang="en-US" sz="10000" b="1" dirty="0">
              <a:solidFill>
                <a:srgbClr val="7F7F7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42364" y="2311400"/>
            <a:ext cx="161108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dirty="0" err="1" smtClean="0">
                <a:solidFill>
                  <a:srgbClr val="7F7F7F"/>
                </a:solidFill>
              </a:rPr>
              <a:t>xy</a:t>
            </a:r>
            <a:endParaRPr lang="en-US" sz="10000" b="1" dirty="0">
              <a:solidFill>
                <a:srgbClr val="7F7F7F"/>
              </a:solidFill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4294909" y="2590800"/>
            <a:ext cx="1524000" cy="1371600"/>
          </a:xfrm>
          <a:prstGeom prst="rightArrow">
            <a:avLst>
              <a:gd name="adj1" fmla="val 61784"/>
              <a:gd name="adj2" fmla="val 85354"/>
            </a:avLst>
          </a:prstGeom>
          <a:solidFill>
            <a:srgbClr val="FFFFFF"/>
          </a:solidFill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259" y="76200"/>
            <a:ext cx="2066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current model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3364" y="4064000"/>
            <a:ext cx="153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touch pad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92554" y="4495800"/>
            <a:ext cx="110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screen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Group 22"/>
          <p:cNvGrpSpPr/>
          <p:nvPr/>
        </p:nvGrpSpPr>
        <p:grpSpPr>
          <a:xfrm rot="17717158">
            <a:off x="1350426" y="790767"/>
            <a:ext cx="898358" cy="3179727"/>
            <a:chOff x="766011" y="76200"/>
            <a:chExt cx="1808618" cy="6401580"/>
          </a:xfrm>
        </p:grpSpPr>
        <p:sp>
          <p:nvSpPr>
            <p:cNvPr id="24" name="Freeform 23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Freeform 26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180109" y="2376467"/>
            <a:ext cx="3902364" cy="2119333"/>
            <a:chOff x="207818" y="1304636"/>
            <a:chExt cx="5680364" cy="3084946"/>
          </a:xfrm>
        </p:grpSpPr>
        <p:sp>
          <p:nvSpPr>
            <p:cNvPr id="3" name="Freeform 2"/>
            <p:cNvSpPr/>
            <p:nvPr/>
          </p:nvSpPr>
          <p:spPr bwMode="auto">
            <a:xfrm>
              <a:off x="207818" y="1304636"/>
              <a:ext cx="5680364" cy="3084946"/>
            </a:xfrm>
            <a:custGeom>
              <a:avLst/>
              <a:gdLst>
                <a:gd name="connsiteX0" fmla="*/ 0 w 5758269"/>
                <a:gd name="connsiteY0" fmla="*/ 1223819 h 3117273"/>
                <a:gd name="connsiteX1" fmla="*/ 1893455 w 5758269"/>
                <a:gd name="connsiteY1" fmla="*/ 0 h 3117273"/>
                <a:gd name="connsiteX2" fmla="*/ 5680364 w 5758269"/>
                <a:gd name="connsiteY2" fmla="*/ 404091 h 3117273"/>
                <a:gd name="connsiteX3" fmla="*/ 5668818 w 5758269"/>
                <a:gd name="connsiteY3" fmla="*/ 646546 h 3117273"/>
                <a:gd name="connsiteX4" fmla="*/ 4895273 w 5758269"/>
                <a:gd name="connsiteY4" fmla="*/ 3117273 h 3117273"/>
                <a:gd name="connsiteX5" fmla="*/ 11546 w 5758269"/>
                <a:gd name="connsiteY5" fmla="*/ 1408546 h 3117273"/>
                <a:gd name="connsiteX6" fmla="*/ 0 w 5758269"/>
                <a:gd name="connsiteY6" fmla="*/ 1223819 h 3117273"/>
                <a:gd name="connsiteX0" fmla="*/ 0 w 5680364"/>
                <a:gd name="connsiteY0" fmla="*/ 1223819 h 3117273"/>
                <a:gd name="connsiteX1" fmla="*/ 1893455 w 5680364"/>
                <a:gd name="connsiteY1" fmla="*/ 0 h 3117273"/>
                <a:gd name="connsiteX2" fmla="*/ 5680364 w 5680364"/>
                <a:gd name="connsiteY2" fmla="*/ 404091 h 3117273"/>
                <a:gd name="connsiteX3" fmla="*/ 5668818 w 5680364"/>
                <a:gd name="connsiteY3" fmla="*/ 646546 h 3117273"/>
                <a:gd name="connsiteX4" fmla="*/ 4895273 w 5680364"/>
                <a:gd name="connsiteY4" fmla="*/ 3117273 h 3117273"/>
                <a:gd name="connsiteX5" fmla="*/ 11546 w 5680364"/>
                <a:gd name="connsiteY5" fmla="*/ 1408546 h 3117273"/>
                <a:gd name="connsiteX6" fmla="*/ 0 w 5680364"/>
                <a:gd name="connsiteY6" fmla="*/ 1223819 h 3117273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789055 w 5680364"/>
                <a:gd name="connsiteY4" fmla="*/ 3084946 h 3084946"/>
                <a:gd name="connsiteX5" fmla="*/ 11546 w 5680364"/>
                <a:gd name="connsiteY5" fmla="*/ 1408546 h 3084946"/>
                <a:gd name="connsiteX6" fmla="*/ 0 w 5680364"/>
                <a:gd name="connsiteY6" fmla="*/ 1223819 h 3084946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922982 w 5680364"/>
                <a:gd name="connsiteY4" fmla="*/ 2983346 h 3084946"/>
                <a:gd name="connsiteX5" fmla="*/ 4789055 w 5680364"/>
                <a:gd name="connsiteY5" fmla="*/ 3084946 h 3084946"/>
                <a:gd name="connsiteX6" fmla="*/ 11546 w 5680364"/>
                <a:gd name="connsiteY6" fmla="*/ 1408546 h 3084946"/>
                <a:gd name="connsiteX7" fmla="*/ 0 w 5680364"/>
                <a:gd name="connsiteY7" fmla="*/ 1223819 h 308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364" h="3084946">
                  <a:moveTo>
                    <a:pt x="0" y="1223819"/>
                  </a:moveTo>
                  <a:lnTo>
                    <a:pt x="1893455" y="0"/>
                  </a:lnTo>
                  <a:lnTo>
                    <a:pt x="5680364" y="404091"/>
                  </a:lnTo>
                  <a:lnTo>
                    <a:pt x="5668818" y="646546"/>
                  </a:lnTo>
                  <a:lnTo>
                    <a:pt x="4922982" y="2983346"/>
                  </a:lnTo>
                  <a:lnTo>
                    <a:pt x="4789055" y="3084946"/>
                  </a:lnTo>
                  <a:lnTo>
                    <a:pt x="11546" y="1408546"/>
                  </a:lnTo>
                  <a:lnTo>
                    <a:pt x="0" y="1223819"/>
                  </a:lnTo>
                  <a:close/>
                </a:path>
              </a:pathLst>
            </a:custGeom>
            <a:solidFill>
              <a:srgbClr val="FFFFFF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>
              <a:off x="346364" y="2586182"/>
              <a:ext cx="4468091" cy="1431636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rot="5400000">
              <a:off x="4343400" y="2514600"/>
              <a:ext cx="2057400" cy="685800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" name="Rectangle 13"/>
          <p:cNvSpPr/>
          <p:nvPr/>
        </p:nvSpPr>
        <p:spPr bwMode="auto">
          <a:xfrm>
            <a:off x="6123709" y="1905000"/>
            <a:ext cx="2563091" cy="2563091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077411">
            <a:off x="1400873" y="2323084"/>
            <a:ext cx="195940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i="1" dirty="0" smtClean="0">
                <a:solidFill>
                  <a:srgbClr val="FF9900"/>
                </a:solidFill>
              </a:rPr>
              <a:t>n</a:t>
            </a:r>
            <a:r>
              <a:rPr lang="en-US" sz="10000" b="1" dirty="0" smtClean="0">
                <a:solidFill>
                  <a:srgbClr val="FF9900"/>
                </a:solidFill>
              </a:rPr>
              <a:t>D</a:t>
            </a:r>
            <a:endParaRPr lang="en-US" sz="10000" b="1" dirty="0">
              <a:solidFill>
                <a:srgbClr val="FF99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42364" y="2311400"/>
            <a:ext cx="161108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dirty="0" err="1" smtClean="0">
                <a:solidFill>
                  <a:srgbClr val="7F7F7F"/>
                </a:solidFill>
              </a:rPr>
              <a:t>xy</a:t>
            </a:r>
            <a:endParaRPr lang="en-US" sz="10000" b="1" dirty="0">
              <a:solidFill>
                <a:srgbClr val="7F7F7F"/>
              </a:solidFill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4294909" y="2590800"/>
            <a:ext cx="1524000" cy="1371600"/>
          </a:xfrm>
          <a:prstGeom prst="rightArrow">
            <a:avLst>
              <a:gd name="adj1" fmla="val 61784"/>
              <a:gd name="adj2" fmla="val 85354"/>
            </a:avLst>
          </a:prstGeom>
          <a:solidFill>
            <a:srgbClr val="FFFFFF"/>
          </a:solidFill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259" y="76200"/>
            <a:ext cx="2391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proposed model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Group 10"/>
          <p:cNvGrpSpPr/>
          <p:nvPr/>
        </p:nvGrpSpPr>
        <p:grpSpPr>
          <a:xfrm rot="17717158">
            <a:off x="1350426" y="790767"/>
            <a:ext cx="898358" cy="3179727"/>
            <a:chOff x="766011" y="76200"/>
            <a:chExt cx="1808618" cy="6401580"/>
          </a:xfrm>
        </p:grpSpPr>
        <p:sp>
          <p:nvSpPr>
            <p:cNvPr id="12" name="Freeform 11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Freeform 15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73364" y="4064000"/>
            <a:ext cx="153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touch pad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92554" y="4495800"/>
            <a:ext cx="110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screen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600200" y="5715000"/>
            <a:ext cx="160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dirty="0" smtClean="0"/>
              <a:t>we ran 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22587" y="4847272"/>
            <a:ext cx="602141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9000" b="1" dirty="0" smtClean="0"/>
              <a:t>user study</a:t>
            </a:r>
            <a:endParaRPr lang="en-US" sz="9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3856672"/>
            <a:ext cx="69839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7F7F7F"/>
                </a:solidFill>
              </a:rPr>
              <a:t>user study 1</a:t>
            </a:r>
            <a:endParaRPr lang="en-US" sz="90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G_7521++ 1024p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-76200" y="5609272"/>
            <a:ext cx="249468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0" b="1" dirty="0" smtClean="0"/>
              <a:t>task</a:t>
            </a:r>
            <a:endParaRPr lang="en-US" sz="9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Q:\Baudisch\Projects\Fingerprint\Images\2009_09_27 last minute for CHI\_IMG_12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97"/>
            <a:ext cx="9144000" cy="685869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76800" y="4191000"/>
            <a:ext cx="2015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</a:rPr>
              <a:t>1. target here</a:t>
            </a:r>
            <a:endParaRPr lang="en-US" dirty="0">
              <a:solidFill>
                <a:srgbClr val="FF99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4953000"/>
            <a:ext cx="1587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</a:rPr>
              <a:t>2. hit okay</a:t>
            </a:r>
            <a:endParaRPr lang="en-US" dirty="0">
              <a:solidFill>
                <a:srgbClr val="FF99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 rot="16200000" flipV="1">
            <a:off x="4587993" y="3717808"/>
            <a:ext cx="481659" cy="361244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rot="5400000" flipH="1" flipV="1">
            <a:off x="6645863" y="4512263"/>
            <a:ext cx="1033875" cy="1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-76200" y="5609272"/>
            <a:ext cx="249468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0" b="1" dirty="0" smtClean="0"/>
              <a:t>task</a:t>
            </a:r>
            <a:endParaRPr lang="en-US" sz="9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Q:\Baudisch\Projects\Fingerprint\Images\2009_09_27 last minute for CHI\_IMG_12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97"/>
            <a:ext cx="9144000" cy="6858697"/>
          </a:xfrm>
          <a:prstGeom prst="rect">
            <a:avLst/>
          </a:prstGeom>
          <a:noFill/>
        </p:spPr>
      </p:pic>
      <p:sp>
        <p:nvSpPr>
          <p:cNvPr id="3" name="Oval 14"/>
          <p:cNvSpPr>
            <a:spLocks noChangeAspect="1" noChangeArrowheads="1"/>
          </p:cNvSpPr>
          <p:nvPr/>
        </p:nvSpPr>
        <p:spPr bwMode="auto">
          <a:xfrm>
            <a:off x="-228600" y="-119063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>
                <a:solidFill>
                  <a:srgbClr val="FF9900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923925" y="276225"/>
            <a:ext cx="772647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pad rotation (yaw)</a:t>
            </a:r>
            <a:endParaRPr lang="en-US" sz="7000" b="1" dirty="0">
              <a:solidFill>
                <a:srgbClr val="FF9900"/>
              </a:solidFill>
            </a:endParaRPr>
          </a:p>
        </p:txBody>
      </p:sp>
      <p:sp>
        <p:nvSpPr>
          <p:cNvPr id="5" name="Circular Arrow 4"/>
          <p:cNvSpPr/>
          <p:nvPr/>
        </p:nvSpPr>
        <p:spPr bwMode="auto">
          <a:xfrm>
            <a:off x="2895600" y="1371600"/>
            <a:ext cx="3231444" cy="3231444"/>
          </a:xfrm>
          <a:prstGeom prst="circularArrow">
            <a:avLst/>
          </a:prstGeom>
          <a:solidFill>
            <a:srgbClr val="FFFFFF"/>
          </a:solidFill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Circular Arrow 5"/>
          <p:cNvSpPr/>
          <p:nvPr/>
        </p:nvSpPr>
        <p:spPr bwMode="auto">
          <a:xfrm rot="10800000">
            <a:off x="2895600" y="2133600"/>
            <a:ext cx="3231444" cy="3231444"/>
          </a:xfrm>
          <a:prstGeom prst="circularArrow">
            <a:avLst/>
          </a:prstGeom>
          <a:solidFill>
            <a:srgbClr val="FFFFFF"/>
          </a:solidFill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2"/>
          <p:cNvSpPr txBox="1">
            <a:spLocks noChangeArrowheads="1"/>
          </p:cNvSpPr>
          <p:nvPr/>
        </p:nvSpPr>
        <p:spPr bwMode="auto">
          <a:xfrm>
            <a:off x="1600200" y="3743980"/>
            <a:ext cx="694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7F7F7F"/>
                </a:solidFill>
                <a:latin typeface="Calibri" pitchFamily="34" charset="0"/>
              </a:rPr>
              <a:t>90°</a:t>
            </a:r>
          </a:p>
        </p:txBody>
      </p:sp>
      <p:sp>
        <p:nvSpPr>
          <p:cNvPr id="3" name="TextBox 133"/>
          <p:cNvSpPr txBox="1">
            <a:spLocks noChangeArrowheads="1"/>
          </p:cNvSpPr>
          <p:nvPr/>
        </p:nvSpPr>
        <p:spPr bwMode="auto">
          <a:xfrm>
            <a:off x="3164965" y="3743980"/>
            <a:ext cx="694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7F7F7F"/>
                </a:solidFill>
                <a:latin typeface="Calibri" pitchFamily="34" charset="0"/>
              </a:rPr>
              <a:t>45°</a:t>
            </a:r>
          </a:p>
        </p:txBody>
      </p:sp>
      <p:sp>
        <p:nvSpPr>
          <p:cNvPr id="4" name="TextBox 134"/>
          <p:cNvSpPr txBox="1">
            <a:spLocks noChangeArrowheads="1"/>
          </p:cNvSpPr>
          <p:nvPr/>
        </p:nvSpPr>
        <p:spPr bwMode="auto">
          <a:xfrm>
            <a:off x="4729730" y="3743980"/>
            <a:ext cx="694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7F7F7F"/>
                </a:solidFill>
                <a:latin typeface="Calibri" pitchFamily="34" charset="0"/>
              </a:rPr>
              <a:t>15°</a:t>
            </a:r>
          </a:p>
        </p:txBody>
      </p:sp>
      <p:sp>
        <p:nvSpPr>
          <p:cNvPr id="5" name="TextBox 135"/>
          <p:cNvSpPr txBox="1">
            <a:spLocks noChangeArrowheads="1"/>
          </p:cNvSpPr>
          <p:nvPr/>
        </p:nvSpPr>
        <p:spPr bwMode="auto">
          <a:xfrm>
            <a:off x="6294495" y="3743980"/>
            <a:ext cx="4883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7F7F7F"/>
                </a:solidFill>
                <a:latin typeface="Calibri" pitchFamily="34" charset="0"/>
              </a:rPr>
              <a:t>0°</a:t>
            </a:r>
          </a:p>
        </p:txBody>
      </p:sp>
      <p:sp>
        <p:nvSpPr>
          <p:cNvPr id="6" name="TextBox 136"/>
          <p:cNvSpPr txBox="1">
            <a:spLocks noChangeArrowheads="1"/>
          </p:cNvSpPr>
          <p:nvPr/>
        </p:nvSpPr>
        <p:spPr bwMode="auto">
          <a:xfrm>
            <a:off x="7653171" y="3743980"/>
            <a:ext cx="80502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7F7F7F"/>
                </a:solidFill>
                <a:latin typeface="Calibri" pitchFamily="34" charset="0"/>
              </a:rPr>
              <a:t>-15°</a:t>
            </a:r>
          </a:p>
        </p:txBody>
      </p:sp>
      <p:sp>
        <p:nvSpPr>
          <p:cNvPr id="7" name="TextBox 137"/>
          <p:cNvSpPr txBox="1">
            <a:spLocks noChangeArrowheads="1"/>
          </p:cNvSpPr>
          <p:nvPr/>
        </p:nvSpPr>
        <p:spPr bwMode="auto">
          <a:xfrm>
            <a:off x="762000" y="2479157"/>
            <a:ext cx="8839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roll</a:t>
            </a:r>
          </a:p>
        </p:txBody>
      </p:sp>
      <p:sp>
        <p:nvSpPr>
          <p:cNvPr id="8" name="Oval 14"/>
          <p:cNvSpPr>
            <a:spLocks noChangeAspect="1" noChangeArrowheads="1"/>
          </p:cNvSpPr>
          <p:nvPr/>
        </p:nvSpPr>
        <p:spPr bwMode="auto">
          <a:xfrm>
            <a:off x="-228600" y="1371600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2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1114444" y="1766888"/>
            <a:ext cx="139649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roll</a:t>
            </a:r>
            <a:endParaRPr lang="en-US" sz="7000" b="1" dirty="0">
              <a:solidFill>
                <a:srgbClr val="FF99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194930" y="3100268"/>
            <a:ext cx="639692" cy="579581"/>
            <a:chOff x="3276600" y="4114800"/>
            <a:chExt cx="825738" cy="748145"/>
          </a:xfrm>
        </p:grpSpPr>
        <p:sp>
          <p:nvSpPr>
            <p:cNvPr id="11" name="Oval 10"/>
            <p:cNvSpPr/>
            <p:nvPr/>
          </p:nvSpPr>
          <p:spPr bwMode="auto">
            <a:xfrm>
              <a:off x="3286636" y="4114800"/>
              <a:ext cx="814158" cy="748145"/>
            </a:xfrm>
            <a:prstGeom prst="ellipse">
              <a:avLst/>
            </a:prstGeom>
            <a:solidFill>
              <a:srgbClr val="F4DFB8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276600" y="4198957"/>
              <a:ext cx="825738" cy="652406"/>
            </a:xfrm>
            <a:prstGeom prst="ellipse">
              <a:avLst/>
            </a:prstGeom>
            <a:gradFill flip="none" rotWithShape="1">
              <a:gsLst>
                <a:gs pos="0">
                  <a:srgbClr val="F4DFB8">
                    <a:alpha val="9000"/>
                  </a:srgbClr>
                </a:gs>
                <a:gs pos="100000">
                  <a:schemeClr val="tx1">
                    <a:alpha val="9000"/>
                  </a:schemeClr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3286636" y="4114800"/>
              <a:ext cx="814158" cy="748145"/>
            </a:xfrm>
            <a:prstGeom prst="ellips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grpSp>
          <p:nvGrpSpPr>
            <p:cNvPr id="14" name="Group 18"/>
            <p:cNvGrpSpPr/>
            <p:nvPr/>
          </p:nvGrpSpPr>
          <p:grpSpPr>
            <a:xfrm>
              <a:off x="3368998" y="4151079"/>
              <a:ext cx="637754" cy="267171"/>
              <a:chOff x="1351899" y="2195266"/>
              <a:chExt cx="1753826" cy="734722"/>
            </a:xfrm>
          </p:grpSpPr>
          <p:sp>
            <p:nvSpPr>
              <p:cNvPr id="15" name="Freeform 14"/>
              <p:cNvSpPr/>
              <p:nvPr/>
            </p:nvSpPr>
            <p:spPr bwMode="auto">
              <a:xfrm>
                <a:off x="1351899" y="2195266"/>
                <a:ext cx="1747779" cy="726616"/>
              </a:xfrm>
              <a:custGeom>
                <a:avLst/>
                <a:gdLst>
                  <a:gd name="connsiteX0" fmla="*/ 0 w 1814561"/>
                  <a:gd name="connsiteY0" fmla="*/ 11546 h 11546"/>
                  <a:gd name="connsiteX1" fmla="*/ 1812637 w 1814561"/>
                  <a:gd name="connsiteY1" fmla="*/ 0 h 11546"/>
                  <a:gd name="connsiteX2" fmla="*/ 0 w 1814561"/>
                  <a:gd name="connsiteY2" fmla="*/ 11546 h 11546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2637"/>
                  <a:gd name="connsiteY0" fmla="*/ 673485 h 673485"/>
                  <a:gd name="connsiteX1" fmla="*/ 1812637 w 1812637"/>
                  <a:gd name="connsiteY1" fmla="*/ 661939 h 673485"/>
                  <a:gd name="connsiteX2" fmla="*/ 0 w 1812637"/>
                  <a:gd name="connsiteY2" fmla="*/ 673485 h 673485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744270"/>
                  <a:gd name="connsiteY0" fmla="*/ 711638 h 711638"/>
                  <a:gd name="connsiteX1" fmla="*/ 1744270 w 1744270"/>
                  <a:gd name="connsiteY1" fmla="*/ 664580 h 711638"/>
                  <a:gd name="connsiteX2" fmla="*/ 0 w 1744270"/>
                  <a:gd name="connsiteY2" fmla="*/ 711638 h 711638"/>
                  <a:gd name="connsiteX0" fmla="*/ 0 w 1744270"/>
                  <a:gd name="connsiteY0" fmla="*/ 642704 h 642704"/>
                  <a:gd name="connsiteX1" fmla="*/ 1744270 w 1744270"/>
                  <a:gd name="connsiteY1" fmla="*/ 595646 h 642704"/>
                  <a:gd name="connsiteX2" fmla="*/ 0 w 1744270"/>
                  <a:gd name="connsiteY2" fmla="*/ 642704 h 642704"/>
                  <a:gd name="connsiteX0" fmla="*/ 0 w 1680313"/>
                  <a:gd name="connsiteY0" fmla="*/ 642704 h 642704"/>
                  <a:gd name="connsiteX1" fmla="*/ 1680313 w 1680313"/>
                  <a:gd name="connsiteY1" fmla="*/ 614446 h 642704"/>
                  <a:gd name="connsiteX2" fmla="*/ 0 w 1680313"/>
                  <a:gd name="connsiteY2" fmla="*/ 642704 h 642704"/>
                  <a:gd name="connsiteX0" fmla="*/ 0 w 1669286"/>
                  <a:gd name="connsiteY0" fmla="*/ 642704 h 642704"/>
                  <a:gd name="connsiteX1" fmla="*/ 1669286 w 1669286"/>
                  <a:gd name="connsiteY1" fmla="*/ 637424 h 642704"/>
                  <a:gd name="connsiteX2" fmla="*/ 0 w 1669286"/>
                  <a:gd name="connsiteY2" fmla="*/ 642704 h 642704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9286" h="657327">
                    <a:moveTo>
                      <a:pt x="0" y="657327"/>
                    </a:moveTo>
                    <a:cubicBezTo>
                      <a:pt x="220458" y="0"/>
                      <a:pt x="1476331" y="19152"/>
                      <a:pt x="1669286" y="652047"/>
                    </a:cubicBezTo>
                    <a:cubicBezTo>
                      <a:pt x="1212113" y="308935"/>
                      <a:pt x="473364" y="295968"/>
                      <a:pt x="0" y="657327"/>
                    </a:cubicBezTo>
                    <a:close/>
                  </a:path>
                </a:pathLst>
              </a:custGeom>
              <a:solidFill>
                <a:srgbClr val="F4EFE7"/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>
                <a:off x="1367394" y="2494041"/>
                <a:ext cx="1738331" cy="435947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1628397" y="2273462"/>
                <a:ext cx="1236883" cy="305793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38100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-2500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1972570" y="2216524"/>
                <a:ext cx="508288" cy="29046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2700" cap="flat" cmpd="sng" algn="ctr">
                <a:solidFill>
                  <a:srgbClr val="000000">
                    <a:alpha val="41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 rot="1852853">
            <a:off x="7737249" y="3100268"/>
            <a:ext cx="639692" cy="579581"/>
            <a:chOff x="3276600" y="4114800"/>
            <a:chExt cx="825738" cy="748145"/>
          </a:xfrm>
        </p:grpSpPr>
        <p:sp>
          <p:nvSpPr>
            <p:cNvPr id="20" name="Oval 19"/>
            <p:cNvSpPr/>
            <p:nvPr/>
          </p:nvSpPr>
          <p:spPr bwMode="auto">
            <a:xfrm>
              <a:off x="3286636" y="4114800"/>
              <a:ext cx="814158" cy="748145"/>
            </a:xfrm>
            <a:prstGeom prst="ellipse">
              <a:avLst/>
            </a:prstGeom>
            <a:solidFill>
              <a:srgbClr val="F4DFB8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3276600" y="4198957"/>
              <a:ext cx="825738" cy="652406"/>
            </a:xfrm>
            <a:prstGeom prst="ellipse">
              <a:avLst/>
            </a:prstGeom>
            <a:gradFill flip="none" rotWithShape="1">
              <a:gsLst>
                <a:gs pos="0">
                  <a:srgbClr val="F4DFB8">
                    <a:alpha val="9000"/>
                  </a:srgbClr>
                </a:gs>
                <a:gs pos="100000">
                  <a:schemeClr val="tx1">
                    <a:alpha val="9000"/>
                  </a:schemeClr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3286636" y="4114800"/>
              <a:ext cx="814158" cy="748145"/>
            </a:xfrm>
            <a:prstGeom prst="ellips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grpSp>
          <p:nvGrpSpPr>
            <p:cNvPr id="23" name="Group 18"/>
            <p:cNvGrpSpPr/>
            <p:nvPr/>
          </p:nvGrpSpPr>
          <p:grpSpPr>
            <a:xfrm>
              <a:off x="3368998" y="4151079"/>
              <a:ext cx="637754" cy="267171"/>
              <a:chOff x="1351899" y="2195266"/>
              <a:chExt cx="1753826" cy="734722"/>
            </a:xfrm>
          </p:grpSpPr>
          <p:sp>
            <p:nvSpPr>
              <p:cNvPr id="24" name="Freeform 23"/>
              <p:cNvSpPr/>
              <p:nvPr/>
            </p:nvSpPr>
            <p:spPr bwMode="auto">
              <a:xfrm>
                <a:off x="1351899" y="2195266"/>
                <a:ext cx="1747779" cy="726616"/>
              </a:xfrm>
              <a:custGeom>
                <a:avLst/>
                <a:gdLst>
                  <a:gd name="connsiteX0" fmla="*/ 0 w 1814561"/>
                  <a:gd name="connsiteY0" fmla="*/ 11546 h 11546"/>
                  <a:gd name="connsiteX1" fmla="*/ 1812637 w 1814561"/>
                  <a:gd name="connsiteY1" fmla="*/ 0 h 11546"/>
                  <a:gd name="connsiteX2" fmla="*/ 0 w 1814561"/>
                  <a:gd name="connsiteY2" fmla="*/ 11546 h 11546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2637"/>
                  <a:gd name="connsiteY0" fmla="*/ 673485 h 673485"/>
                  <a:gd name="connsiteX1" fmla="*/ 1812637 w 1812637"/>
                  <a:gd name="connsiteY1" fmla="*/ 661939 h 673485"/>
                  <a:gd name="connsiteX2" fmla="*/ 0 w 1812637"/>
                  <a:gd name="connsiteY2" fmla="*/ 673485 h 673485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744270"/>
                  <a:gd name="connsiteY0" fmla="*/ 711638 h 711638"/>
                  <a:gd name="connsiteX1" fmla="*/ 1744270 w 1744270"/>
                  <a:gd name="connsiteY1" fmla="*/ 664580 h 711638"/>
                  <a:gd name="connsiteX2" fmla="*/ 0 w 1744270"/>
                  <a:gd name="connsiteY2" fmla="*/ 711638 h 711638"/>
                  <a:gd name="connsiteX0" fmla="*/ 0 w 1744270"/>
                  <a:gd name="connsiteY0" fmla="*/ 642704 h 642704"/>
                  <a:gd name="connsiteX1" fmla="*/ 1744270 w 1744270"/>
                  <a:gd name="connsiteY1" fmla="*/ 595646 h 642704"/>
                  <a:gd name="connsiteX2" fmla="*/ 0 w 1744270"/>
                  <a:gd name="connsiteY2" fmla="*/ 642704 h 642704"/>
                  <a:gd name="connsiteX0" fmla="*/ 0 w 1680313"/>
                  <a:gd name="connsiteY0" fmla="*/ 642704 h 642704"/>
                  <a:gd name="connsiteX1" fmla="*/ 1680313 w 1680313"/>
                  <a:gd name="connsiteY1" fmla="*/ 614446 h 642704"/>
                  <a:gd name="connsiteX2" fmla="*/ 0 w 1680313"/>
                  <a:gd name="connsiteY2" fmla="*/ 642704 h 642704"/>
                  <a:gd name="connsiteX0" fmla="*/ 0 w 1669286"/>
                  <a:gd name="connsiteY0" fmla="*/ 642704 h 642704"/>
                  <a:gd name="connsiteX1" fmla="*/ 1669286 w 1669286"/>
                  <a:gd name="connsiteY1" fmla="*/ 637424 h 642704"/>
                  <a:gd name="connsiteX2" fmla="*/ 0 w 1669286"/>
                  <a:gd name="connsiteY2" fmla="*/ 642704 h 642704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9286" h="657327">
                    <a:moveTo>
                      <a:pt x="0" y="657327"/>
                    </a:moveTo>
                    <a:cubicBezTo>
                      <a:pt x="220458" y="0"/>
                      <a:pt x="1476331" y="19152"/>
                      <a:pt x="1669286" y="652047"/>
                    </a:cubicBezTo>
                    <a:cubicBezTo>
                      <a:pt x="1212113" y="308935"/>
                      <a:pt x="473364" y="295968"/>
                      <a:pt x="0" y="657327"/>
                    </a:cubicBezTo>
                    <a:close/>
                  </a:path>
                </a:pathLst>
              </a:custGeom>
              <a:solidFill>
                <a:srgbClr val="F4EFE7"/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 bwMode="auto">
              <a:xfrm>
                <a:off x="1367394" y="2494041"/>
                <a:ext cx="1738331" cy="435947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1628397" y="2273462"/>
                <a:ext cx="1236883" cy="305793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38100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-2500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 bwMode="auto">
              <a:xfrm>
                <a:off x="1972570" y="2216524"/>
                <a:ext cx="508288" cy="29046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2700" cap="flat" cmpd="sng" algn="ctr">
                <a:solidFill>
                  <a:srgbClr val="000000">
                    <a:alpha val="41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 rot="20070729">
            <a:off x="4652611" y="3100268"/>
            <a:ext cx="639692" cy="579581"/>
            <a:chOff x="3276600" y="4114800"/>
            <a:chExt cx="825738" cy="748145"/>
          </a:xfrm>
        </p:grpSpPr>
        <p:sp>
          <p:nvSpPr>
            <p:cNvPr id="29" name="Oval 28"/>
            <p:cNvSpPr/>
            <p:nvPr/>
          </p:nvSpPr>
          <p:spPr bwMode="auto">
            <a:xfrm>
              <a:off x="3286636" y="4114800"/>
              <a:ext cx="814158" cy="748145"/>
            </a:xfrm>
            <a:prstGeom prst="ellipse">
              <a:avLst/>
            </a:prstGeom>
            <a:solidFill>
              <a:srgbClr val="F4DFB8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3276600" y="4198957"/>
              <a:ext cx="825738" cy="652406"/>
            </a:xfrm>
            <a:prstGeom prst="ellipse">
              <a:avLst/>
            </a:prstGeom>
            <a:gradFill flip="none" rotWithShape="1">
              <a:gsLst>
                <a:gs pos="0">
                  <a:srgbClr val="F4DFB8">
                    <a:alpha val="9000"/>
                  </a:srgbClr>
                </a:gs>
                <a:gs pos="100000">
                  <a:schemeClr val="tx1">
                    <a:alpha val="9000"/>
                  </a:schemeClr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3286636" y="4114800"/>
              <a:ext cx="814158" cy="748145"/>
            </a:xfrm>
            <a:prstGeom prst="ellips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grpSp>
          <p:nvGrpSpPr>
            <p:cNvPr id="32" name="Group 18"/>
            <p:cNvGrpSpPr/>
            <p:nvPr/>
          </p:nvGrpSpPr>
          <p:grpSpPr>
            <a:xfrm>
              <a:off x="3368998" y="4151079"/>
              <a:ext cx="637754" cy="267171"/>
              <a:chOff x="1351899" y="2195266"/>
              <a:chExt cx="1753826" cy="734722"/>
            </a:xfrm>
          </p:grpSpPr>
          <p:sp>
            <p:nvSpPr>
              <p:cNvPr id="33" name="Freeform 32"/>
              <p:cNvSpPr/>
              <p:nvPr/>
            </p:nvSpPr>
            <p:spPr bwMode="auto">
              <a:xfrm>
                <a:off x="1351899" y="2195266"/>
                <a:ext cx="1747779" cy="726616"/>
              </a:xfrm>
              <a:custGeom>
                <a:avLst/>
                <a:gdLst>
                  <a:gd name="connsiteX0" fmla="*/ 0 w 1814561"/>
                  <a:gd name="connsiteY0" fmla="*/ 11546 h 11546"/>
                  <a:gd name="connsiteX1" fmla="*/ 1812637 w 1814561"/>
                  <a:gd name="connsiteY1" fmla="*/ 0 h 11546"/>
                  <a:gd name="connsiteX2" fmla="*/ 0 w 1814561"/>
                  <a:gd name="connsiteY2" fmla="*/ 11546 h 11546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2637"/>
                  <a:gd name="connsiteY0" fmla="*/ 673485 h 673485"/>
                  <a:gd name="connsiteX1" fmla="*/ 1812637 w 1812637"/>
                  <a:gd name="connsiteY1" fmla="*/ 661939 h 673485"/>
                  <a:gd name="connsiteX2" fmla="*/ 0 w 1812637"/>
                  <a:gd name="connsiteY2" fmla="*/ 673485 h 673485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744270"/>
                  <a:gd name="connsiteY0" fmla="*/ 711638 h 711638"/>
                  <a:gd name="connsiteX1" fmla="*/ 1744270 w 1744270"/>
                  <a:gd name="connsiteY1" fmla="*/ 664580 h 711638"/>
                  <a:gd name="connsiteX2" fmla="*/ 0 w 1744270"/>
                  <a:gd name="connsiteY2" fmla="*/ 711638 h 711638"/>
                  <a:gd name="connsiteX0" fmla="*/ 0 w 1744270"/>
                  <a:gd name="connsiteY0" fmla="*/ 642704 h 642704"/>
                  <a:gd name="connsiteX1" fmla="*/ 1744270 w 1744270"/>
                  <a:gd name="connsiteY1" fmla="*/ 595646 h 642704"/>
                  <a:gd name="connsiteX2" fmla="*/ 0 w 1744270"/>
                  <a:gd name="connsiteY2" fmla="*/ 642704 h 642704"/>
                  <a:gd name="connsiteX0" fmla="*/ 0 w 1680313"/>
                  <a:gd name="connsiteY0" fmla="*/ 642704 h 642704"/>
                  <a:gd name="connsiteX1" fmla="*/ 1680313 w 1680313"/>
                  <a:gd name="connsiteY1" fmla="*/ 614446 h 642704"/>
                  <a:gd name="connsiteX2" fmla="*/ 0 w 1680313"/>
                  <a:gd name="connsiteY2" fmla="*/ 642704 h 642704"/>
                  <a:gd name="connsiteX0" fmla="*/ 0 w 1669286"/>
                  <a:gd name="connsiteY0" fmla="*/ 642704 h 642704"/>
                  <a:gd name="connsiteX1" fmla="*/ 1669286 w 1669286"/>
                  <a:gd name="connsiteY1" fmla="*/ 637424 h 642704"/>
                  <a:gd name="connsiteX2" fmla="*/ 0 w 1669286"/>
                  <a:gd name="connsiteY2" fmla="*/ 642704 h 642704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9286" h="657327">
                    <a:moveTo>
                      <a:pt x="0" y="657327"/>
                    </a:moveTo>
                    <a:cubicBezTo>
                      <a:pt x="220458" y="0"/>
                      <a:pt x="1476331" y="19152"/>
                      <a:pt x="1669286" y="652047"/>
                    </a:cubicBezTo>
                    <a:cubicBezTo>
                      <a:pt x="1212113" y="308935"/>
                      <a:pt x="473364" y="295968"/>
                      <a:pt x="0" y="657327"/>
                    </a:cubicBezTo>
                    <a:close/>
                  </a:path>
                </a:pathLst>
              </a:custGeom>
              <a:solidFill>
                <a:srgbClr val="F4EFE7"/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 bwMode="auto">
              <a:xfrm>
                <a:off x="1367394" y="2494041"/>
                <a:ext cx="1738331" cy="435947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5" name="Freeform 34"/>
              <p:cNvSpPr/>
              <p:nvPr/>
            </p:nvSpPr>
            <p:spPr bwMode="auto">
              <a:xfrm>
                <a:off x="1628397" y="2273462"/>
                <a:ext cx="1236883" cy="305793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38100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-2500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6" name="Freeform 35"/>
              <p:cNvSpPr/>
              <p:nvPr/>
            </p:nvSpPr>
            <p:spPr bwMode="auto">
              <a:xfrm>
                <a:off x="1972570" y="2216524"/>
                <a:ext cx="508288" cy="29046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2700" cap="flat" cmpd="sng" algn="ctr">
                <a:solidFill>
                  <a:srgbClr val="000000">
                    <a:alpha val="41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 rot="18417245">
            <a:off x="3110293" y="3100268"/>
            <a:ext cx="639692" cy="579581"/>
            <a:chOff x="3276600" y="4114800"/>
            <a:chExt cx="825738" cy="748145"/>
          </a:xfrm>
        </p:grpSpPr>
        <p:sp>
          <p:nvSpPr>
            <p:cNvPr id="38" name="Oval 37"/>
            <p:cNvSpPr/>
            <p:nvPr/>
          </p:nvSpPr>
          <p:spPr bwMode="auto">
            <a:xfrm>
              <a:off x="3286636" y="4114800"/>
              <a:ext cx="814158" cy="748145"/>
            </a:xfrm>
            <a:prstGeom prst="ellipse">
              <a:avLst/>
            </a:prstGeom>
            <a:solidFill>
              <a:srgbClr val="F4DFB8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3276600" y="4198957"/>
              <a:ext cx="825738" cy="652406"/>
            </a:xfrm>
            <a:prstGeom prst="ellipse">
              <a:avLst/>
            </a:prstGeom>
            <a:gradFill flip="none" rotWithShape="1">
              <a:gsLst>
                <a:gs pos="0">
                  <a:srgbClr val="F4DFB8">
                    <a:alpha val="9000"/>
                  </a:srgbClr>
                </a:gs>
                <a:gs pos="100000">
                  <a:schemeClr val="tx1">
                    <a:alpha val="9000"/>
                  </a:schemeClr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3286636" y="4114800"/>
              <a:ext cx="814158" cy="748145"/>
            </a:xfrm>
            <a:prstGeom prst="ellips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grpSp>
          <p:nvGrpSpPr>
            <p:cNvPr id="41" name="Group 18"/>
            <p:cNvGrpSpPr/>
            <p:nvPr/>
          </p:nvGrpSpPr>
          <p:grpSpPr>
            <a:xfrm>
              <a:off x="3368998" y="4151079"/>
              <a:ext cx="637754" cy="267171"/>
              <a:chOff x="1351899" y="2195266"/>
              <a:chExt cx="1753826" cy="734722"/>
            </a:xfrm>
          </p:grpSpPr>
          <p:sp>
            <p:nvSpPr>
              <p:cNvPr id="42" name="Freeform 41"/>
              <p:cNvSpPr/>
              <p:nvPr/>
            </p:nvSpPr>
            <p:spPr bwMode="auto">
              <a:xfrm>
                <a:off x="1351899" y="2195266"/>
                <a:ext cx="1747779" cy="726616"/>
              </a:xfrm>
              <a:custGeom>
                <a:avLst/>
                <a:gdLst>
                  <a:gd name="connsiteX0" fmla="*/ 0 w 1814561"/>
                  <a:gd name="connsiteY0" fmla="*/ 11546 h 11546"/>
                  <a:gd name="connsiteX1" fmla="*/ 1812637 w 1814561"/>
                  <a:gd name="connsiteY1" fmla="*/ 0 h 11546"/>
                  <a:gd name="connsiteX2" fmla="*/ 0 w 1814561"/>
                  <a:gd name="connsiteY2" fmla="*/ 11546 h 11546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2637"/>
                  <a:gd name="connsiteY0" fmla="*/ 673485 h 673485"/>
                  <a:gd name="connsiteX1" fmla="*/ 1812637 w 1812637"/>
                  <a:gd name="connsiteY1" fmla="*/ 661939 h 673485"/>
                  <a:gd name="connsiteX2" fmla="*/ 0 w 1812637"/>
                  <a:gd name="connsiteY2" fmla="*/ 673485 h 673485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744270"/>
                  <a:gd name="connsiteY0" fmla="*/ 711638 h 711638"/>
                  <a:gd name="connsiteX1" fmla="*/ 1744270 w 1744270"/>
                  <a:gd name="connsiteY1" fmla="*/ 664580 h 711638"/>
                  <a:gd name="connsiteX2" fmla="*/ 0 w 1744270"/>
                  <a:gd name="connsiteY2" fmla="*/ 711638 h 711638"/>
                  <a:gd name="connsiteX0" fmla="*/ 0 w 1744270"/>
                  <a:gd name="connsiteY0" fmla="*/ 642704 h 642704"/>
                  <a:gd name="connsiteX1" fmla="*/ 1744270 w 1744270"/>
                  <a:gd name="connsiteY1" fmla="*/ 595646 h 642704"/>
                  <a:gd name="connsiteX2" fmla="*/ 0 w 1744270"/>
                  <a:gd name="connsiteY2" fmla="*/ 642704 h 642704"/>
                  <a:gd name="connsiteX0" fmla="*/ 0 w 1680313"/>
                  <a:gd name="connsiteY0" fmla="*/ 642704 h 642704"/>
                  <a:gd name="connsiteX1" fmla="*/ 1680313 w 1680313"/>
                  <a:gd name="connsiteY1" fmla="*/ 614446 h 642704"/>
                  <a:gd name="connsiteX2" fmla="*/ 0 w 1680313"/>
                  <a:gd name="connsiteY2" fmla="*/ 642704 h 642704"/>
                  <a:gd name="connsiteX0" fmla="*/ 0 w 1669286"/>
                  <a:gd name="connsiteY0" fmla="*/ 642704 h 642704"/>
                  <a:gd name="connsiteX1" fmla="*/ 1669286 w 1669286"/>
                  <a:gd name="connsiteY1" fmla="*/ 637424 h 642704"/>
                  <a:gd name="connsiteX2" fmla="*/ 0 w 1669286"/>
                  <a:gd name="connsiteY2" fmla="*/ 642704 h 642704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9286" h="657327">
                    <a:moveTo>
                      <a:pt x="0" y="657327"/>
                    </a:moveTo>
                    <a:cubicBezTo>
                      <a:pt x="220458" y="0"/>
                      <a:pt x="1476331" y="19152"/>
                      <a:pt x="1669286" y="652047"/>
                    </a:cubicBezTo>
                    <a:cubicBezTo>
                      <a:pt x="1212113" y="308935"/>
                      <a:pt x="473364" y="295968"/>
                      <a:pt x="0" y="657327"/>
                    </a:cubicBezTo>
                    <a:close/>
                  </a:path>
                </a:pathLst>
              </a:custGeom>
              <a:solidFill>
                <a:srgbClr val="F4EFE7"/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3" name="Freeform 42"/>
              <p:cNvSpPr/>
              <p:nvPr/>
            </p:nvSpPr>
            <p:spPr bwMode="auto">
              <a:xfrm>
                <a:off x="1367394" y="2494041"/>
                <a:ext cx="1738331" cy="435947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4" name="Freeform 43"/>
              <p:cNvSpPr/>
              <p:nvPr/>
            </p:nvSpPr>
            <p:spPr bwMode="auto">
              <a:xfrm>
                <a:off x="1628397" y="2273462"/>
                <a:ext cx="1236883" cy="305793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38100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-2500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5" name="Freeform 44"/>
              <p:cNvSpPr/>
              <p:nvPr/>
            </p:nvSpPr>
            <p:spPr bwMode="auto">
              <a:xfrm>
                <a:off x="1972570" y="2216524"/>
                <a:ext cx="508288" cy="29046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2700" cap="flat" cmpd="sng" algn="ctr">
                <a:solidFill>
                  <a:srgbClr val="000000">
                    <a:alpha val="41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 rot="16434742">
            <a:off x="1567975" y="3100268"/>
            <a:ext cx="639692" cy="579581"/>
            <a:chOff x="3276600" y="4114800"/>
            <a:chExt cx="825738" cy="748145"/>
          </a:xfrm>
        </p:grpSpPr>
        <p:sp>
          <p:nvSpPr>
            <p:cNvPr id="47" name="Oval 46"/>
            <p:cNvSpPr/>
            <p:nvPr/>
          </p:nvSpPr>
          <p:spPr bwMode="auto">
            <a:xfrm>
              <a:off x="3286636" y="4114800"/>
              <a:ext cx="814158" cy="748145"/>
            </a:xfrm>
            <a:prstGeom prst="ellipse">
              <a:avLst/>
            </a:prstGeom>
            <a:solidFill>
              <a:srgbClr val="F4DFB8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3276600" y="4198957"/>
              <a:ext cx="825738" cy="652406"/>
            </a:xfrm>
            <a:prstGeom prst="ellipse">
              <a:avLst/>
            </a:prstGeom>
            <a:gradFill flip="none" rotWithShape="1">
              <a:gsLst>
                <a:gs pos="0">
                  <a:srgbClr val="F4DFB8">
                    <a:alpha val="9000"/>
                  </a:srgbClr>
                </a:gs>
                <a:gs pos="100000">
                  <a:schemeClr val="tx1">
                    <a:alpha val="9000"/>
                  </a:schemeClr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3286636" y="4114800"/>
              <a:ext cx="814158" cy="748145"/>
            </a:xfrm>
            <a:prstGeom prst="ellips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grpSp>
          <p:nvGrpSpPr>
            <p:cNvPr id="50" name="Group 18"/>
            <p:cNvGrpSpPr/>
            <p:nvPr/>
          </p:nvGrpSpPr>
          <p:grpSpPr>
            <a:xfrm>
              <a:off x="3368998" y="4151079"/>
              <a:ext cx="637754" cy="267171"/>
              <a:chOff x="1351899" y="2195266"/>
              <a:chExt cx="1753826" cy="734722"/>
            </a:xfrm>
          </p:grpSpPr>
          <p:sp>
            <p:nvSpPr>
              <p:cNvPr id="51" name="Freeform 50"/>
              <p:cNvSpPr/>
              <p:nvPr/>
            </p:nvSpPr>
            <p:spPr bwMode="auto">
              <a:xfrm>
                <a:off x="1351899" y="2195266"/>
                <a:ext cx="1747779" cy="726616"/>
              </a:xfrm>
              <a:custGeom>
                <a:avLst/>
                <a:gdLst>
                  <a:gd name="connsiteX0" fmla="*/ 0 w 1814561"/>
                  <a:gd name="connsiteY0" fmla="*/ 11546 h 11546"/>
                  <a:gd name="connsiteX1" fmla="*/ 1812637 w 1814561"/>
                  <a:gd name="connsiteY1" fmla="*/ 0 h 11546"/>
                  <a:gd name="connsiteX2" fmla="*/ 0 w 1814561"/>
                  <a:gd name="connsiteY2" fmla="*/ 11546 h 11546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4561"/>
                  <a:gd name="connsiteY0" fmla="*/ 673485 h 673485"/>
                  <a:gd name="connsiteX1" fmla="*/ 1812637 w 1814561"/>
                  <a:gd name="connsiteY1" fmla="*/ 661939 h 673485"/>
                  <a:gd name="connsiteX2" fmla="*/ 0 w 1814561"/>
                  <a:gd name="connsiteY2" fmla="*/ 673485 h 673485"/>
                  <a:gd name="connsiteX0" fmla="*/ 0 w 1812637"/>
                  <a:gd name="connsiteY0" fmla="*/ 673485 h 673485"/>
                  <a:gd name="connsiteX1" fmla="*/ 1812637 w 1812637"/>
                  <a:gd name="connsiteY1" fmla="*/ 661939 h 673485"/>
                  <a:gd name="connsiteX2" fmla="*/ 0 w 1812637"/>
                  <a:gd name="connsiteY2" fmla="*/ 673485 h 673485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812637"/>
                  <a:gd name="connsiteY0" fmla="*/ 711638 h 711638"/>
                  <a:gd name="connsiteX1" fmla="*/ 1812637 w 1812637"/>
                  <a:gd name="connsiteY1" fmla="*/ 700092 h 711638"/>
                  <a:gd name="connsiteX2" fmla="*/ 0 w 1812637"/>
                  <a:gd name="connsiteY2" fmla="*/ 711638 h 711638"/>
                  <a:gd name="connsiteX0" fmla="*/ 0 w 1744270"/>
                  <a:gd name="connsiteY0" fmla="*/ 711638 h 711638"/>
                  <a:gd name="connsiteX1" fmla="*/ 1744270 w 1744270"/>
                  <a:gd name="connsiteY1" fmla="*/ 664580 h 711638"/>
                  <a:gd name="connsiteX2" fmla="*/ 0 w 1744270"/>
                  <a:gd name="connsiteY2" fmla="*/ 711638 h 711638"/>
                  <a:gd name="connsiteX0" fmla="*/ 0 w 1744270"/>
                  <a:gd name="connsiteY0" fmla="*/ 642704 h 642704"/>
                  <a:gd name="connsiteX1" fmla="*/ 1744270 w 1744270"/>
                  <a:gd name="connsiteY1" fmla="*/ 595646 h 642704"/>
                  <a:gd name="connsiteX2" fmla="*/ 0 w 1744270"/>
                  <a:gd name="connsiteY2" fmla="*/ 642704 h 642704"/>
                  <a:gd name="connsiteX0" fmla="*/ 0 w 1680313"/>
                  <a:gd name="connsiteY0" fmla="*/ 642704 h 642704"/>
                  <a:gd name="connsiteX1" fmla="*/ 1680313 w 1680313"/>
                  <a:gd name="connsiteY1" fmla="*/ 614446 h 642704"/>
                  <a:gd name="connsiteX2" fmla="*/ 0 w 1680313"/>
                  <a:gd name="connsiteY2" fmla="*/ 642704 h 642704"/>
                  <a:gd name="connsiteX0" fmla="*/ 0 w 1669286"/>
                  <a:gd name="connsiteY0" fmla="*/ 642704 h 642704"/>
                  <a:gd name="connsiteX1" fmla="*/ 1669286 w 1669286"/>
                  <a:gd name="connsiteY1" fmla="*/ 637424 h 642704"/>
                  <a:gd name="connsiteX2" fmla="*/ 0 w 1669286"/>
                  <a:gd name="connsiteY2" fmla="*/ 642704 h 642704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  <a:gd name="connsiteX0" fmla="*/ 0 w 1669286"/>
                  <a:gd name="connsiteY0" fmla="*/ 657327 h 657327"/>
                  <a:gd name="connsiteX1" fmla="*/ 1669286 w 1669286"/>
                  <a:gd name="connsiteY1" fmla="*/ 652047 h 657327"/>
                  <a:gd name="connsiteX2" fmla="*/ 0 w 1669286"/>
                  <a:gd name="connsiteY2" fmla="*/ 657327 h 657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9286" h="657327">
                    <a:moveTo>
                      <a:pt x="0" y="657327"/>
                    </a:moveTo>
                    <a:cubicBezTo>
                      <a:pt x="220458" y="0"/>
                      <a:pt x="1476331" y="19152"/>
                      <a:pt x="1669286" y="652047"/>
                    </a:cubicBezTo>
                    <a:cubicBezTo>
                      <a:pt x="1212113" y="308935"/>
                      <a:pt x="473364" y="295968"/>
                      <a:pt x="0" y="657327"/>
                    </a:cubicBezTo>
                    <a:close/>
                  </a:path>
                </a:pathLst>
              </a:custGeom>
              <a:solidFill>
                <a:srgbClr val="F4EFE7"/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2" name="Freeform 51"/>
              <p:cNvSpPr/>
              <p:nvPr/>
            </p:nvSpPr>
            <p:spPr bwMode="auto">
              <a:xfrm>
                <a:off x="1367394" y="2494041"/>
                <a:ext cx="1738331" cy="435947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3" name="Freeform 52"/>
              <p:cNvSpPr/>
              <p:nvPr/>
            </p:nvSpPr>
            <p:spPr bwMode="auto">
              <a:xfrm>
                <a:off x="1628397" y="2273462"/>
                <a:ext cx="1236883" cy="305793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38100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-2500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4" name="Freeform 53"/>
              <p:cNvSpPr/>
              <p:nvPr/>
            </p:nvSpPr>
            <p:spPr bwMode="auto">
              <a:xfrm>
                <a:off x="1972570" y="2216524"/>
                <a:ext cx="508288" cy="29046"/>
              </a:xfrm>
              <a:custGeom>
                <a:avLst/>
                <a:gdLst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365606 h 365606"/>
                  <a:gd name="connsiteX1" fmla="*/ 1166091 w 2320637"/>
                  <a:gd name="connsiteY1" fmla="*/ 7697 h 365606"/>
                  <a:gd name="connsiteX2" fmla="*/ 2320637 w 2320637"/>
                  <a:gd name="connsiteY2" fmla="*/ 319424 h 365606"/>
                  <a:gd name="connsiteX0" fmla="*/ 0 w 2320637"/>
                  <a:gd name="connsiteY0" fmla="*/ 46182 h 46182"/>
                  <a:gd name="connsiteX1" fmla="*/ 2320637 w 2320637"/>
                  <a:gd name="connsiteY1" fmla="*/ 0 h 46182"/>
                  <a:gd name="connsiteX0" fmla="*/ 0 w 2320637"/>
                  <a:gd name="connsiteY0" fmla="*/ 543059 h 543059"/>
                  <a:gd name="connsiteX1" fmla="*/ 2320637 w 2320637"/>
                  <a:gd name="connsiteY1" fmla="*/ 496877 h 543059"/>
                  <a:gd name="connsiteX0" fmla="*/ 0 w 2320637"/>
                  <a:gd name="connsiteY0" fmla="*/ 558453 h 558453"/>
                  <a:gd name="connsiteX1" fmla="*/ 2320637 w 2320637"/>
                  <a:gd name="connsiteY1" fmla="*/ 512271 h 558453"/>
                  <a:gd name="connsiteX0" fmla="*/ 0 w 2320637"/>
                  <a:gd name="connsiteY0" fmla="*/ 570098 h 570098"/>
                  <a:gd name="connsiteX1" fmla="*/ 2320637 w 2320637"/>
                  <a:gd name="connsiteY1" fmla="*/ 523916 h 570098"/>
                  <a:gd name="connsiteX0" fmla="*/ 0 w 2305889"/>
                  <a:gd name="connsiteY0" fmla="*/ 570098 h 584548"/>
                  <a:gd name="connsiteX1" fmla="*/ 2305889 w 2305889"/>
                  <a:gd name="connsiteY1" fmla="*/ 584548 h 58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889" h="584548">
                    <a:moveTo>
                      <a:pt x="0" y="570098"/>
                    </a:moveTo>
                    <a:cubicBezTo>
                      <a:pt x="567888" y="0"/>
                      <a:pt x="1823214" y="72277"/>
                      <a:pt x="2305889" y="584548"/>
                    </a:cubicBezTo>
                  </a:path>
                </a:pathLst>
              </a:custGeom>
              <a:noFill/>
              <a:ln w="12700" cap="flat" cmpd="sng" algn="ctr">
                <a:solidFill>
                  <a:srgbClr val="000000">
                    <a:alpha val="41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4"/>
          <p:cNvSpPr>
            <a:spLocks noChangeAspect="1" noChangeArrowheads="1"/>
          </p:cNvSpPr>
          <p:nvPr/>
        </p:nvSpPr>
        <p:spPr bwMode="auto">
          <a:xfrm>
            <a:off x="-228600" y="1363372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3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1114444" y="1758660"/>
            <a:ext cx="214426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pitch</a:t>
            </a:r>
            <a:endParaRPr lang="en-US" sz="7000" b="1" dirty="0">
              <a:solidFill>
                <a:srgbClr val="FF9900"/>
              </a:solidFill>
            </a:endParaRPr>
          </a:p>
        </p:txBody>
      </p:sp>
      <p:sp>
        <p:nvSpPr>
          <p:cNvPr id="10" name="TextBox 111"/>
          <p:cNvSpPr txBox="1">
            <a:spLocks noChangeArrowheads="1"/>
          </p:cNvSpPr>
          <p:nvPr/>
        </p:nvSpPr>
        <p:spPr bwMode="auto">
          <a:xfrm>
            <a:off x="1600200" y="4616815"/>
            <a:ext cx="694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7F7F7F"/>
                </a:solidFill>
                <a:latin typeface="Calibri" pitchFamily="34" charset="0"/>
              </a:rPr>
              <a:t>90°</a:t>
            </a:r>
          </a:p>
        </p:txBody>
      </p:sp>
      <p:sp>
        <p:nvSpPr>
          <p:cNvPr id="11" name="TextBox 112"/>
          <p:cNvSpPr txBox="1">
            <a:spLocks noChangeArrowheads="1"/>
          </p:cNvSpPr>
          <p:nvPr/>
        </p:nvSpPr>
        <p:spPr bwMode="auto">
          <a:xfrm>
            <a:off x="3141095" y="4616815"/>
            <a:ext cx="694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7F7F7F"/>
                </a:solidFill>
                <a:latin typeface="Calibri" pitchFamily="34" charset="0"/>
              </a:rPr>
              <a:t>65°</a:t>
            </a:r>
          </a:p>
        </p:txBody>
      </p:sp>
      <p:sp>
        <p:nvSpPr>
          <p:cNvPr id="12" name="TextBox 113"/>
          <p:cNvSpPr txBox="1">
            <a:spLocks noChangeArrowheads="1"/>
          </p:cNvSpPr>
          <p:nvPr/>
        </p:nvSpPr>
        <p:spPr bwMode="auto">
          <a:xfrm>
            <a:off x="4681990" y="4616815"/>
            <a:ext cx="694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7F7F7F"/>
                </a:solidFill>
                <a:latin typeface="Calibri" pitchFamily="34" charset="0"/>
              </a:rPr>
              <a:t>45°</a:t>
            </a:r>
          </a:p>
        </p:txBody>
      </p:sp>
      <p:sp>
        <p:nvSpPr>
          <p:cNvPr id="13" name="TextBox 114"/>
          <p:cNvSpPr txBox="1">
            <a:spLocks noChangeArrowheads="1"/>
          </p:cNvSpPr>
          <p:nvPr/>
        </p:nvSpPr>
        <p:spPr bwMode="auto">
          <a:xfrm>
            <a:off x="6222885" y="4616815"/>
            <a:ext cx="694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7F7F7F"/>
                </a:solidFill>
                <a:latin typeface="Calibri" pitchFamily="34" charset="0"/>
              </a:rPr>
              <a:t>25°</a:t>
            </a:r>
          </a:p>
        </p:txBody>
      </p:sp>
      <p:sp>
        <p:nvSpPr>
          <p:cNvPr id="14" name="TextBox 115"/>
          <p:cNvSpPr txBox="1">
            <a:spLocks noChangeArrowheads="1"/>
          </p:cNvSpPr>
          <p:nvPr/>
        </p:nvSpPr>
        <p:spPr bwMode="auto">
          <a:xfrm>
            <a:off x="7763778" y="4616815"/>
            <a:ext cx="694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7F7F7F"/>
                </a:solidFill>
                <a:latin typeface="Calibri" pitchFamily="34" charset="0"/>
              </a:rPr>
              <a:t>15°</a:t>
            </a:r>
          </a:p>
        </p:txBody>
      </p:sp>
      <p:grpSp>
        <p:nvGrpSpPr>
          <p:cNvPr id="112" name="Group 111"/>
          <p:cNvGrpSpPr/>
          <p:nvPr/>
        </p:nvGrpSpPr>
        <p:grpSpPr>
          <a:xfrm>
            <a:off x="4976092" y="4073235"/>
            <a:ext cx="1729508" cy="470801"/>
            <a:chOff x="480973" y="2575807"/>
            <a:chExt cx="2151604" cy="585702"/>
          </a:xfrm>
        </p:grpSpPr>
        <p:sp>
          <p:nvSpPr>
            <p:cNvPr id="113" name="Freeform 112"/>
            <p:cNvSpPr/>
            <p:nvPr/>
          </p:nvSpPr>
          <p:spPr bwMode="auto">
            <a:xfrm rot="17717158">
              <a:off x="1245553" y="1811227"/>
              <a:ext cx="585702" cy="2114862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 bwMode="auto">
            <a:xfrm rot="17717158">
              <a:off x="1180957" y="2882487"/>
              <a:ext cx="116066" cy="2689"/>
            </a:xfrm>
            <a:prstGeom prst="line">
              <a:avLst/>
            </a:prstGeom>
            <a:solidFill>
              <a:schemeClr val="bg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 rot="17717158">
              <a:off x="1743546" y="3068110"/>
              <a:ext cx="158638" cy="12100"/>
            </a:xfrm>
            <a:prstGeom prst="line">
              <a:avLst/>
            </a:prstGeom>
            <a:solidFill>
              <a:schemeClr val="bg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6" name="Freeform 115"/>
            <p:cNvSpPr/>
            <p:nvPr/>
          </p:nvSpPr>
          <p:spPr bwMode="auto">
            <a:xfrm rot="617158">
              <a:off x="2236877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Freeform 116"/>
            <p:cNvSpPr/>
            <p:nvPr/>
          </p:nvSpPr>
          <p:spPr bwMode="auto">
            <a:xfrm rot="17717158">
              <a:off x="2531804" y="3038164"/>
              <a:ext cx="99335" cy="102210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18" name="Freeform 117"/>
            <p:cNvSpPr/>
            <p:nvPr/>
          </p:nvSpPr>
          <p:spPr bwMode="auto">
            <a:xfrm rot="617158">
              <a:off x="2236877" y="2952003"/>
              <a:ext cx="390619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19" name="Freeform 118"/>
            <p:cNvSpPr/>
            <p:nvPr/>
          </p:nvSpPr>
          <p:spPr bwMode="auto">
            <a:xfrm rot="617158">
              <a:off x="2236877" y="2952003"/>
              <a:ext cx="390619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 rot="20992781">
            <a:off x="6776982" y="4145324"/>
            <a:ext cx="1729509" cy="470801"/>
            <a:chOff x="480972" y="2575809"/>
            <a:chExt cx="2151605" cy="585702"/>
          </a:xfrm>
        </p:grpSpPr>
        <p:sp>
          <p:nvSpPr>
            <p:cNvPr id="121" name="Freeform 120"/>
            <p:cNvSpPr/>
            <p:nvPr/>
          </p:nvSpPr>
          <p:spPr bwMode="auto">
            <a:xfrm rot="17717158">
              <a:off x="1245552" y="1811229"/>
              <a:ext cx="585702" cy="2114862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22" name="Straight Connector 121"/>
            <p:cNvCxnSpPr/>
            <p:nvPr/>
          </p:nvCxnSpPr>
          <p:spPr bwMode="auto">
            <a:xfrm rot="17717158">
              <a:off x="1180957" y="2882487"/>
              <a:ext cx="116066" cy="2689"/>
            </a:xfrm>
            <a:prstGeom prst="line">
              <a:avLst/>
            </a:prstGeom>
            <a:solidFill>
              <a:schemeClr val="bg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/>
            <p:cNvCxnSpPr/>
            <p:nvPr/>
          </p:nvCxnSpPr>
          <p:spPr bwMode="auto">
            <a:xfrm rot="17717158">
              <a:off x="1743546" y="3068110"/>
              <a:ext cx="158638" cy="12100"/>
            </a:xfrm>
            <a:prstGeom prst="line">
              <a:avLst/>
            </a:prstGeom>
            <a:solidFill>
              <a:schemeClr val="bg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4" name="Freeform 123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25" name="Freeform 124"/>
            <p:cNvSpPr/>
            <p:nvPr/>
          </p:nvSpPr>
          <p:spPr bwMode="auto">
            <a:xfrm rot="17717158">
              <a:off x="2531804" y="3038165"/>
              <a:ext cx="99335" cy="102210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26" name="Freeform 125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27" name="Freeform 126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 rot="1464301">
            <a:off x="3584495" y="3764324"/>
            <a:ext cx="1729509" cy="470801"/>
            <a:chOff x="480972" y="2575809"/>
            <a:chExt cx="2151605" cy="585702"/>
          </a:xfrm>
        </p:grpSpPr>
        <p:sp>
          <p:nvSpPr>
            <p:cNvPr id="129" name="Freeform 128"/>
            <p:cNvSpPr/>
            <p:nvPr/>
          </p:nvSpPr>
          <p:spPr bwMode="auto">
            <a:xfrm rot="17717158">
              <a:off x="1245552" y="1811229"/>
              <a:ext cx="585702" cy="2114862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30" name="Straight Connector 129"/>
            <p:cNvCxnSpPr/>
            <p:nvPr/>
          </p:nvCxnSpPr>
          <p:spPr bwMode="auto">
            <a:xfrm rot="17717158">
              <a:off x="1180957" y="2882487"/>
              <a:ext cx="116066" cy="2689"/>
            </a:xfrm>
            <a:prstGeom prst="line">
              <a:avLst/>
            </a:prstGeom>
            <a:solidFill>
              <a:schemeClr val="bg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 bwMode="auto">
            <a:xfrm rot="17717158">
              <a:off x="1743546" y="3068110"/>
              <a:ext cx="158638" cy="12100"/>
            </a:xfrm>
            <a:prstGeom prst="line">
              <a:avLst/>
            </a:prstGeom>
            <a:solidFill>
              <a:schemeClr val="bg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2" name="Freeform 131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33" name="Freeform 132"/>
            <p:cNvSpPr/>
            <p:nvPr/>
          </p:nvSpPr>
          <p:spPr bwMode="auto">
            <a:xfrm rot="17717158">
              <a:off x="2531804" y="3038165"/>
              <a:ext cx="99335" cy="102210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34" name="Freeform 133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35" name="Freeform 134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36" name="Group 135"/>
          <p:cNvGrpSpPr/>
          <p:nvPr/>
        </p:nvGrpSpPr>
        <p:grpSpPr>
          <a:xfrm rot="2213654">
            <a:off x="2188542" y="3707042"/>
            <a:ext cx="1729509" cy="470801"/>
            <a:chOff x="480972" y="2575809"/>
            <a:chExt cx="2151605" cy="585702"/>
          </a:xfrm>
        </p:grpSpPr>
        <p:sp>
          <p:nvSpPr>
            <p:cNvPr id="137" name="Freeform 136"/>
            <p:cNvSpPr/>
            <p:nvPr/>
          </p:nvSpPr>
          <p:spPr bwMode="auto">
            <a:xfrm rot="17717158">
              <a:off x="1245552" y="1811229"/>
              <a:ext cx="585702" cy="2114862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38" name="Straight Connector 137"/>
            <p:cNvCxnSpPr/>
            <p:nvPr/>
          </p:nvCxnSpPr>
          <p:spPr bwMode="auto">
            <a:xfrm rot="17717158">
              <a:off x="1180957" y="2882487"/>
              <a:ext cx="116066" cy="2689"/>
            </a:xfrm>
            <a:prstGeom prst="line">
              <a:avLst/>
            </a:prstGeom>
            <a:solidFill>
              <a:schemeClr val="bg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/>
            <p:cNvCxnSpPr/>
            <p:nvPr/>
          </p:nvCxnSpPr>
          <p:spPr bwMode="auto">
            <a:xfrm rot="17717158">
              <a:off x="1743546" y="3068110"/>
              <a:ext cx="158638" cy="12100"/>
            </a:xfrm>
            <a:prstGeom prst="line">
              <a:avLst/>
            </a:prstGeom>
            <a:solidFill>
              <a:schemeClr val="bg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0" name="Freeform 139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41" name="Freeform 140"/>
            <p:cNvSpPr/>
            <p:nvPr/>
          </p:nvSpPr>
          <p:spPr bwMode="auto">
            <a:xfrm rot="17717158">
              <a:off x="2531804" y="3038165"/>
              <a:ext cx="99335" cy="102210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42" name="Freeform 141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43" name="Freeform 142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 rot="3913870">
            <a:off x="930487" y="3502460"/>
            <a:ext cx="1729509" cy="470801"/>
            <a:chOff x="480972" y="2575809"/>
            <a:chExt cx="2151605" cy="585702"/>
          </a:xfrm>
        </p:grpSpPr>
        <p:sp>
          <p:nvSpPr>
            <p:cNvPr id="145" name="Freeform 144"/>
            <p:cNvSpPr/>
            <p:nvPr/>
          </p:nvSpPr>
          <p:spPr bwMode="auto">
            <a:xfrm rot="17717158">
              <a:off x="1245552" y="1811229"/>
              <a:ext cx="585702" cy="2114862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46" name="Straight Connector 145"/>
            <p:cNvCxnSpPr/>
            <p:nvPr/>
          </p:nvCxnSpPr>
          <p:spPr bwMode="auto">
            <a:xfrm rot="17717158">
              <a:off x="1180957" y="2882487"/>
              <a:ext cx="116066" cy="2689"/>
            </a:xfrm>
            <a:prstGeom prst="line">
              <a:avLst/>
            </a:prstGeom>
            <a:solidFill>
              <a:schemeClr val="bg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/>
            <p:cNvCxnSpPr/>
            <p:nvPr/>
          </p:nvCxnSpPr>
          <p:spPr bwMode="auto">
            <a:xfrm rot="17717158">
              <a:off x="1743546" y="3068110"/>
              <a:ext cx="158638" cy="12100"/>
            </a:xfrm>
            <a:prstGeom prst="line">
              <a:avLst/>
            </a:prstGeom>
            <a:solidFill>
              <a:schemeClr val="bg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8" name="Freeform 147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49" name="Freeform 148"/>
            <p:cNvSpPr/>
            <p:nvPr/>
          </p:nvSpPr>
          <p:spPr bwMode="auto">
            <a:xfrm rot="17717158">
              <a:off x="2531804" y="3038165"/>
              <a:ext cx="99335" cy="102210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50" name="Freeform 149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51" name="Freeform 150"/>
            <p:cNvSpPr/>
            <p:nvPr/>
          </p:nvSpPr>
          <p:spPr bwMode="auto">
            <a:xfrm rot="617158">
              <a:off x="2236876" y="2952003"/>
              <a:ext cx="390618" cy="146388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4"/>
          <p:cNvSpPr>
            <a:spLocks noChangeAspect="1" noChangeArrowheads="1"/>
          </p:cNvSpPr>
          <p:nvPr/>
        </p:nvSpPr>
        <p:spPr bwMode="auto">
          <a:xfrm>
            <a:off x="-228600" y="1524000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>
                <a:solidFill>
                  <a:srgbClr val="FF9900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1137221" y="1785045"/>
            <a:ext cx="191077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user</a:t>
            </a:r>
            <a:endParaRPr lang="en-US" sz="7000" b="1" dirty="0">
              <a:solidFill>
                <a:srgbClr val="FF99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66800" y="3397972"/>
            <a:ext cx="6021881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3200" b="1" dirty="0" smtClean="0">
                <a:solidFill>
                  <a:srgbClr val="FF9900"/>
                </a:solidFill>
              </a:rPr>
              <a:t>12 participants</a:t>
            </a:r>
          </a:p>
          <a:p>
            <a:pPr algn="l"/>
            <a:endParaRPr lang="en-US" sz="3200" b="1" dirty="0" smtClean="0">
              <a:solidFill>
                <a:srgbClr val="FF9900"/>
              </a:solidFill>
            </a:endParaRPr>
          </a:p>
          <a:p>
            <a:pPr algn="l"/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(all students, so differences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among them will be lower bound)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Q:\Baudisch\Projects\Fingerprint\Images\2009_03_31 David user study participant paper finger roll pitch\_IMG_78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0"/>
            <a:ext cx="4572000" cy="6858000"/>
          </a:xfrm>
          <a:prstGeom prst="rect">
            <a:avLst/>
          </a:prstGeom>
          <a:noFill/>
        </p:spPr>
      </p:pic>
      <p:sp>
        <p:nvSpPr>
          <p:cNvPr id="4" name="Oval 3"/>
          <p:cNvSpPr/>
          <p:nvPr/>
        </p:nvSpPr>
        <p:spPr bwMode="auto">
          <a:xfrm>
            <a:off x="2286000" y="5638800"/>
            <a:ext cx="1143000" cy="1143000"/>
          </a:xfrm>
          <a:prstGeom prst="ellipse">
            <a:avLst/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286000" y="1524000"/>
            <a:ext cx="1600200" cy="1600200"/>
          </a:xfrm>
          <a:prstGeom prst="ellipse">
            <a:avLst/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4267200" y="2133600"/>
            <a:ext cx="1143000" cy="1143000"/>
          </a:xfrm>
          <a:prstGeom prst="ellipse">
            <a:avLst/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876800" y="-304800"/>
            <a:ext cx="1600200" cy="1600200"/>
          </a:xfrm>
          <a:prstGeom prst="ellipse">
            <a:avLst/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019800"/>
            <a:ext cx="1553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7F7F7F"/>
                </a:solidFill>
              </a:rPr>
              <a:t>footswitch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1905000"/>
            <a:ext cx="17427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7F7F7F"/>
                </a:solidFill>
              </a:rPr>
              <a:t>on-screen</a:t>
            </a:r>
            <a:br>
              <a:rPr lang="en-US" dirty="0" smtClean="0">
                <a:solidFill>
                  <a:srgbClr val="7F7F7F"/>
                </a:solidFill>
              </a:rPr>
            </a:br>
            <a:r>
              <a:rPr lang="en-US" dirty="0" smtClean="0">
                <a:solidFill>
                  <a:srgbClr val="7F7F7F"/>
                </a:solidFill>
              </a:rPr>
              <a:t>instructions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34200" y="152400"/>
            <a:ext cx="20185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rgbClr val="7F7F7F"/>
                </a:solidFill>
              </a:rPr>
              <a:t>controlled</a:t>
            </a:r>
            <a:br>
              <a:rPr lang="en-US" dirty="0" smtClean="0">
                <a:solidFill>
                  <a:srgbClr val="7F7F7F"/>
                </a:solidFill>
              </a:rPr>
            </a:br>
            <a:r>
              <a:rPr lang="en-US" dirty="0" smtClean="0">
                <a:solidFill>
                  <a:srgbClr val="7F7F7F"/>
                </a:solidFill>
              </a:rPr>
              <a:t>head position</a:t>
            </a:r>
          </a:p>
          <a:p>
            <a:pPr algn="l"/>
            <a:r>
              <a:rPr lang="en-US" dirty="0" smtClean="0">
                <a:solidFill>
                  <a:srgbClr val="7F7F7F"/>
                </a:solidFill>
                <a:sym typeface="Wingdings" pitchFamily="2" charset="2"/>
              </a:rPr>
              <a:t> parallax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4200" y="3131403"/>
            <a:ext cx="15552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rgbClr val="7F7F7F"/>
                </a:solidFill>
              </a:rPr>
              <a:t>capacitive</a:t>
            </a:r>
            <a:br>
              <a:rPr lang="en-US" dirty="0" smtClean="0">
                <a:solidFill>
                  <a:srgbClr val="7F7F7F"/>
                </a:solidFill>
              </a:rPr>
            </a:br>
            <a:r>
              <a:rPr lang="en-US" dirty="0" smtClean="0">
                <a:solidFill>
                  <a:srgbClr val="7F7F7F"/>
                </a:solidFill>
              </a:rPr>
              <a:t>touch pad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13" name="Straight Connector 12"/>
          <p:cNvCxnSpPr>
            <a:stCxn id="6" idx="5"/>
          </p:cNvCxnSpPr>
          <p:nvPr/>
        </p:nvCxnSpPr>
        <p:spPr bwMode="auto">
          <a:xfrm rot="16200000" flipH="1">
            <a:off x="5242811" y="3109211"/>
            <a:ext cx="472188" cy="472189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5706374" y="3572774"/>
            <a:ext cx="1295400" cy="0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/>
          <p:cNvGrpSpPr/>
          <p:nvPr/>
        </p:nvGrpSpPr>
        <p:grpSpPr>
          <a:xfrm>
            <a:off x="-5410200" y="2362200"/>
            <a:ext cx="11978752" cy="6505535"/>
            <a:chOff x="207818" y="1304636"/>
            <a:chExt cx="5680364" cy="3084946"/>
          </a:xfrm>
        </p:grpSpPr>
        <p:sp>
          <p:nvSpPr>
            <p:cNvPr id="8" name="Freeform 7"/>
            <p:cNvSpPr/>
            <p:nvPr/>
          </p:nvSpPr>
          <p:spPr bwMode="auto">
            <a:xfrm>
              <a:off x="207818" y="1304636"/>
              <a:ext cx="5680364" cy="3084946"/>
            </a:xfrm>
            <a:custGeom>
              <a:avLst/>
              <a:gdLst>
                <a:gd name="connsiteX0" fmla="*/ 0 w 5758269"/>
                <a:gd name="connsiteY0" fmla="*/ 1223819 h 3117273"/>
                <a:gd name="connsiteX1" fmla="*/ 1893455 w 5758269"/>
                <a:gd name="connsiteY1" fmla="*/ 0 h 3117273"/>
                <a:gd name="connsiteX2" fmla="*/ 5680364 w 5758269"/>
                <a:gd name="connsiteY2" fmla="*/ 404091 h 3117273"/>
                <a:gd name="connsiteX3" fmla="*/ 5668818 w 5758269"/>
                <a:gd name="connsiteY3" fmla="*/ 646546 h 3117273"/>
                <a:gd name="connsiteX4" fmla="*/ 4895273 w 5758269"/>
                <a:gd name="connsiteY4" fmla="*/ 3117273 h 3117273"/>
                <a:gd name="connsiteX5" fmla="*/ 11546 w 5758269"/>
                <a:gd name="connsiteY5" fmla="*/ 1408546 h 3117273"/>
                <a:gd name="connsiteX6" fmla="*/ 0 w 5758269"/>
                <a:gd name="connsiteY6" fmla="*/ 1223819 h 3117273"/>
                <a:gd name="connsiteX0" fmla="*/ 0 w 5680364"/>
                <a:gd name="connsiteY0" fmla="*/ 1223819 h 3117273"/>
                <a:gd name="connsiteX1" fmla="*/ 1893455 w 5680364"/>
                <a:gd name="connsiteY1" fmla="*/ 0 h 3117273"/>
                <a:gd name="connsiteX2" fmla="*/ 5680364 w 5680364"/>
                <a:gd name="connsiteY2" fmla="*/ 404091 h 3117273"/>
                <a:gd name="connsiteX3" fmla="*/ 5668818 w 5680364"/>
                <a:gd name="connsiteY3" fmla="*/ 646546 h 3117273"/>
                <a:gd name="connsiteX4" fmla="*/ 4895273 w 5680364"/>
                <a:gd name="connsiteY4" fmla="*/ 3117273 h 3117273"/>
                <a:gd name="connsiteX5" fmla="*/ 11546 w 5680364"/>
                <a:gd name="connsiteY5" fmla="*/ 1408546 h 3117273"/>
                <a:gd name="connsiteX6" fmla="*/ 0 w 5680364"/>
                <a:gd name="connsiteY6" fmla="*/ 1223819 h 3117273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789055 w 5680364"/>
                <a:gd name="connsiteY4" fmla="*/ 3084946 h 3084946"/>
                <a:gd name="connsiteX5" fmla="*/ 11546 w 5680364"/>
                <a:gd name="connsiteY5" fmla="*/ 1408546 h 3084946"/>
                <a:gd name="connsiteX6" fmla="*/ 0 w 5680364"/>
                <a:gd name="connsiteY6" fmla="*/ 1223819 h 3084946"/>
                <a:gd name="connsiteX0" fmla="*/ 0 w 5680364"/>
                <a:gd name="connsiteY0" fmla="*/ 1223819 h 3084946"/>
                <a:gd name="connsiteX1" fmla="*/ 1893455 w 5680364"/>
                <a:gd name="connsiteY1" fmla="*/ 0 h 3084946"/>
                <a:gd name="connsiteX2" fmla="*/ 5680364 w 5680364"/>
                <a:gd name="connsiteY2" fmla="*/ 404091 h 3084946"/>
                <a:gd name="connsiteX3" fmla="*/ 5668818 w 5680364"/>
                <a:gd name="connsiteY3" fmla="*/ 646546 h 3084946"/>
                <a:gd name="connsiteX4" fmla="*/ 4922982 w 5680364"/>
                <a:gd name="connsiteY4" fmla="*/ 2983346 h 3084946"/>
                <a:gd name="connsiteX5" fmla="*/ 4789055 w 5680364"/>
                <a:gd name="connsiteY5" fmla="*/ 3084946 h 3084946"/>
                <a:gd name="connsiteX6" fmla="*/ 11546 w 5680364"/>
                <a:gd name="connsiteY6" fmla="*/ 1408546 h 3084946"/>
                <a:gd name="connsiteX7" fmla="*/ 0 w 5680364"/>
                <a:gd name="connsiteY7" fmla="*/ 1223819 h 308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364" h="3084946">
                  <a:moveTo>
                    <a:pt x="0" y="1223819"/>
                  </a:moveTo>
                  <a:lnTo>
                    <a:pt x="1893455" y="0"/>
                  </a:lnTo>
                  <a:lnTo>
                    <a:pt x="5680364" y="404091"/>
                  </a:lnTo>
                  <a:lnTo>
                    <a:pt x="5668818" y="646546"/>
                  </a:lnTo>
                  <a:lnTo>
                    <a:pt x="4922982" y="2983346"/>
                  </a:lnTo>
                  <a:lnTo>
                    <a:pt x="4789055" y="3084946"/>
                  </a:lnTo>
                  <a:lnTo>
                    <a:pt x="11546" y="1408546"/>
                  </a:lnTo>
                  <a:lnTo>
                    <a:pt x="0" y="1223819"/>
                  </a:lnTo>
                  <a:close/>
                </a:path>
              </a:pathLst>
            </a:custGeom>
            <a:solidFill>
              <a:srgbClr val="FFFFFF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346364" y="2586182"/>
              <a:ext cx="4468091" cy="1431636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5400000">
              <a:off x="4399609" y="2533336"/>
              <a:ext cx="2057400" cy="685800"/>
            </a:xfrm>
            <a:prstGeom prst="line">
              <a:avLst/>
            </a:prstGeom>
            <a:solidFill>
              <a:schemeClr val="bg2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" name="Oval 18"/>
          <p:cNvSpPr/>
          <p:nvPr/>
        </p:nvSpPr>
        <p:spPr bwMode="auto">
          <a:xfrm>
            <a:off x="1752600" y="3776446"/>
            <a:ext cx="228600" cy="1524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21" name="Straight Connector 20"/>
          <p:cNvCxnSpPr/>
          <p:nvPr/>
        </p:nvCxnSpPr>
        <p:spPr bwMode="auto">
          <a:xfrm rot="5400000" flipH="1" flipV="1">
            <a:off x="2011036" y="3837326"/>
            <a:ext cx="349956" cy="199975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1710267" y="3818782"/>
            <a:ext cx="914400" cy="152398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228600" y="1408093"/>
            <a:ext cx="7379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defRPr sz="18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800" dirty="0" smtClean="0"/>
              <a:t>every trial </a:t>
            </a:r>
            <a:r>
              <a:rPr lang="en-US" sz="2800" b="1" dirty="0" smtClean="0">
                <a:solidFill>
                  <a:srgbClr val="FF9900"/>
                </a:solidFill>
              </a:rPr>
              <a:t>recorded as a dot </a:t>
            </a:r>
            <a:r>
              <a:rPr lang="en-US" sz="2800" dirty="0" smtClean="0"/>
              <a:t>at the touch location</a:t>
            </a:r>
            <a:endParaRPr lang="en-US" sz="2800" dirty="0" smtClean="0"/>
          </a:p>
        </p:txBody>
      </p:sp>
      <p:sp>
        <p:nvSpPr>
          <p:cNvPr id="23" name="Right Arrow 22"/>
          <p:cNvSpPr/>
          <p:nvPr/>
        </p:nvSpPr>
        <p:spPr bwMode="auto">
          <a:xfrm>
            <a:off x="5029200" y="4419600"/>
            <a:ext cx="1524000" cy="1371600"/>
          </a:xfrm>
          <a:prstGeom prst="rightArrow">
            <a:avLst>
              <a:gd name="adj1" fmla="val 61784"/>
              <a:gd name="adj2" fmla="val 85354"/>
            </a:avLst>
          </a:prstGeom>
          <a:solidFill>
            <a:srgbClr val="FFFFFF"/>
          </a:solidFill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467600" y="4969933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620000" y="5122333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7772400" y="5046133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924800" y="5257800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7620000" y="5469467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298267" y="5257800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6934200" y="5122333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7374467" y="4707467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7831667" y="4631267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8305800" y="4876800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 rot="20792694">
            <a:off x="7120467" y="4572000"/>
            <a:ext cx="1295400" cy="1117600"/>
          </a:xfrm>
          <a:prstGeom prst="ellipse">
            <a:avLst/>
          </a:prstGeom>
          <a:noFill/>
          <a:ln w="5715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8094134" y="4978400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7679267" y="4953000"/>
            <a:ext cx="169333" cy="169333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0" y="-3048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dirty="0" smtClean="0">
                <a:solidFill>
                  <a:srgbClr val="7F7F7F"/>
                </a:solidFill>
              </a:rPr>
              <a:t>dependent</a:t>
            </a:r>
            <a:endParaRPr lang="en-US" sz="9000" dirty="0">
              <a:solidFill>
                <a:srgbClr val="7F7F7F"/>
              </a:solidFill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1633129" y="3652019"/>
            <a:ext cx="466604" cy="378114"/>
          </a:xfrm>
          <a:prstGeom prst="ellipse">
            <a:avLst/>
          </a:prstGeom>
          <a:noFill/>
          <a:ln w="285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5" name="Group 10"/>
          <p:cNvGrpSpPr/>
          <p:nvPr/>
        </p:nvGrpSpPr>
        <p:grpSpPr>
          <a:xfrm rot="17970254">
            <a:off x="622326" y="1489368"/>
            <a:ext cx="898358" cy="3179727"/>
            <a:chOff x="766011" y="76200"/>
            <a:chExt cx="1808618" cy="6401580"/>
          </a:xfrm>
        </p:grpSpPr>
        <p:sp>
          <p:nvSpPr>
            <p:cNvPr id="12" name="Freeform 11"/>
            <p:cNvSpPr/>
            <p:nvPr/>
          </p:nvSpPr>
          <p:spPr bwMode="auto">
            <a:xfrm>
              <a:off x="766011" y="76200"/>
              <a:ext cx="1747252" cy="6309004"/>
            </a:xfrm>
            <a:custGeom>
              <a:avLst/>
              <a:gdLst>
                <a:gd name="connsiteX0" fmla="*/ 51245 w 1824789"/>
                <a:gd name="connsiteY0" fmla="*/ 521369 h 6325492"/>
                <a:gd name="connsiteX1" fmla="*/ 37877 w 1824789"/>
                <a:gd name="connsiteY1" fmla="*/ 1524000 h 6325492"/>
                <a:gd name="connsiteX2" fmla="*/ 278508 w 1824789"/>
                <a:gd name="connsiteY2" fmla="*/ 2540000 h 6325492"/>
                <a:gd name="connsiteX3" fmla="*/ 291877 w 1824789"/>
                <a:gd name="connsiteY3" fmla="*/ 3288632 h 6325492"/>
                <a:gd name="connsiteX4" fmla="*/ 465666 w 1824789"/>
                <a:gd name="connsiteY4" fmla="*/ 4157579 h 6325492"/>
                <a:gd name="connsiteX5" fmla="*/ 465666 w 1824789"/>
                <a:gd name="connsiteY5" fmla="*/ 5120106 h 6325492"/>
                <a:gd name="connsiteX6" fmla="*/ 933561 w 1824789"/>
                <a:gd name="connsiteY6" fmla="*/ 6096000 h 6325492"/>
                <a:gd name="connsiteX7" fmla="*/ 1414824 w 1824789"/>
                <a:gd name="connsiteY7" fmla="*/ 6283158 h 6325492"/>
                <a:gd name="connsiteX8" fmla="*/ 1628719 w 1824789"/>
                <a:gd name="connsiteY8" fmla="*/ 6136106 h 6325492"/>
                <a:gd name="connsiteX9" fmla="*/ 1575245 w 1824789"/>
                <a:gd name="connsiteY9" fmla="*/ 5146842 h 6325492"/>
                <a:gd name="connsiteX10" fmla="*/ 1682193 w 1824789"/>
                <a:gd name="connsiteY10" fmla="*/ 4812632 h 6325492"/>
                <a:gd name="connsiteX11" fmla="*/ 1655456 w 1824789"/>
                <a:gd name="connsiteY11" fmla="*/ 3195053 h 6325492"/>
                <a:gd name="connsiteX12" fmla="*/ 1815877 w 1824789"/>
                <a:gd name="connsiteY12" fmla="*/ 2352842 h 6325492"/>
                <a:gd name="connsiteX13" fmla="*/ 1708929 w 1824789"/>
                <a:gd name="connsiteY13" fmla="*/ 1577474 h 6325492"/>
                <a:gd name="connsiteX14" fmla="*/ 1735666 w 1824789"/>
                <a:gd name="connsiteY14" fmla="*/ 0 h 6325492"/>
                <a:gd name="connsiteX0" fmla="*/ 51245 w 1824789"/>
                <a:gd name="connsiteY0" fmla="*/ 521369 h 6309004"/>
                <a:gd name="connsiteX1" fmla="*/ 37877 w 1824789"/>
                <a:gd name="connsiteY1" fmla="*/ 1524000 h 6309004"/>
                <a:gd name="connsiteX2" fmla="*/ 278508 w 1824789"/>
                <a:gd name="connsiteY2" fmla="*/ 2540000 h 6309004"/>
                <a:gd name="connsiteX3" fmla="*/ 291877 w 1824789"/>
                <a:gd name="connsiteY3" fmla="*/ 3288632 h 6309004"/>
                <a:gd name="connsiteX4" fmla="*/ 465666 w 1824789"/>
                <a:gd name="connsiteY4" fmla="*/ 4157579 h 6309004"/>
                <a:gd name="connsiteX5" fmla="*/ 465666 w 1824789"/>
                <a:gd name="connsiteY5" fmla="*/ 5120106 h 6309004"/>
                <a:gd name="connsiteX6" fmla="*/ 933561 w 1824789"/>
                <a:gd name="connsiteY6" fmla="*/ 6096000 h 6309004"/>
                <a:gd name="connsiteX7" fmla="*/ 1414824 w 1824789"/>
                <a:gd name="connsiteY7" fmla="*/ 6283158 h 6309004"/>
                <a:gd name="connsiteX8" fmla="*/ 1628719 w 1824789"/>
                <a:gd name="connsiteY8" fmla="*/ 6136106 h 6309004"/>
                <a:gd name="connsiteX9" fmla="*/ 1655456 w 1824789"/>
                <a:gd name="connsiteY9" fmla="*/ 5245768 h 6309004"/>
                <a:gd name="connsiteX10" fmla="*/ 1682193 w 1824789"/>
                <a:gd name="connsiteY10" fmla="*/ 4812632 h 6309004"/>
                <a:gd name="connsiteX11" fmla="*/ 1655456 w 1824789"/>
                <a:gd name="connsiteY11" fmla="*/ 3195053 h 6309004"/>
                <a:gd name="connsiteX12" fmla="*/ 1815877 w 1824789"/>
                <a:gd name="connsiteY12" fmla="*/ 2352842 h 6309004"/>
                <a:gd name="connsiteX13" fmla="*/ 1708929 w 1824789"/>
                <a:gd name="connsiteY13" fmla="*/ 1577474 h 6309004"/>
                <a:gd name="connsiteX14" fmla="*/ 1735666 w 1824789"/>
                <a:gd name="connsiteY14" fmla="*/ 0 h 6309004"/>
                <a:gd name="connsiteX0" fmla="*/ 51245 w 1747252"/>
                <a:gd name="connsiteY0" fmla="*/ 521369 h 6309004"/>
                <a:gd name="connsiteX1" fmla="*/ 37877 w 1747252"/>
                <a:gd name="connsiteY1" fmla="*/ 1524000 h 6309004"/>
                <a:gd name="connsiteX2" fmla="*/ 278508 w 1747252"/>
                <a:gd name="connsiteY2" fmla="*/ 2540000 h 6309004"/>
                <a:gd name="connsiteX3" fmla="*/ 291877 w 1747252"/>
                <a:gd name="connsiteY3" fmla="*/ 3288632 h 6309004"/>
                <a:gd name="connsiteX4" fmla="*/ 465666 w 1747252"/>
                <a:gd name="connsiteY4" fmla="*/ 4157579 h 6309004"/>
                <a:gd name="connsiteX5" fmla="*/ 465666 w 1747252"/>
                <a:gd name="connsiteY5" fmla="*/ 5120106 h 6309004"/>
                <a:gd name="connsiteX6" fmla="*/ 933561 w 1747252"/>
                <a:gd name="connsiteY6" fmla="*/ 6096000 h 6309004"/>
                <a:gd name="connsiteX7" fmla="*/ 1414824 w 1747252"/>
                <a:gd name="connsiteY7" fmla="*/ 6283158 h 6309004"/>
                <a:gd name="connsiteX8" fmla="*/ 1628719 w 1747252"/>
                <a:gd name="connsiteY8" fmla="*/ 6136106 h 6309004"/>
                <a:gd name="connsiteX9" fmla="*/ 1655456 w 1747252"/>
                <a:gd name="connsiteY9" fmla="*/ 5245768 h 6309004"/>
                <a:gd name="connsiteX10" fmla="*/ 1682193 w 1747252"/>
                <a:gd name="connsiteY10" fmla="*/ 4812632 h 6309004"/>
                <a:gd name="connsiteX11" fmla="*/ 1655456 w 1747252"/>
                <a:gd name="connsiteY11" fmla="*/ 3195053 h 6309004"/>
                <a:gd name="connsiteX12" fmla="*/ 1738340 w 1747252"/>
                <a:gd name="connsiteY12" fmla="*/ 2347495 h 6309004"/>
                <a:gd name="connsiteX13" fmla="*/ 1708929 w 1747252"/>
                <a:gd name="connsiteY13" fmla="*/ 1577474 h 6309004"/>
                <a:gd name="connsiteX14" fmla="*/ 1735666 w 1747252"/>
                <a:gd name="connsiteY14" fmla="*/ 0 h 630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7252" h="6309004">
                  <a:moveTo>
                    <a:pt x="51245" y="521369"/>
                  </a:moveTo>
                  <a:cubicBezTo>
                    <a:pt x="25622" y="854465"/>
                    <a:pt x="0" y="1187562"/>
                    <a:pt x="37877" y="1524000"/>
                  </a:cubicBezTo>
                  <a:cubicBezTo>
                    <a:pt x="75754" y="1860438"/>
                    <a:pt x="236175" y="2245895"/>
                    <a:pt x="278508" y="2540000"/>
                  </a:cubicBezTo>
                  <a:cubicBezTo>
                    <a:pt x="320841" y="2834105"/>
                    <a:pt x="260684" y="3019036"/>
                    <a:pt x="291877" y="3288632"/>
                  </a:cubicBezTo>
                  <a:cubicBezTo>
                    <a:pt x="323070" y="3558228"/>
                    <a:pt x="436701" y="3852333"/>
                    <a:pt x="465666" y="4157579"/>
                  </a:cubicBezTo>
                  <a:cubicBezTo>
                    <a:pt x="494631" y="4462825"/>
                    <a:pt x="387684" y="4797036"/>
                    <a:pt x="465666" y="5120106"/>
                  </a:cubicBezTo>
                  <a:cubicBezTo>
                    <a:pt x="543648" y="5443176"/>
                    <a:pt x="775368" y="5902158"/>
                    <a:pt x="933561" y="6096000"/>
                  </a:cubicBezTo>
                  <a:cubicBezTo>
                    <a:pt x="1091754" y="6289842"/>
                    <a:pt x="1298964" y="6276474"/>
                    <a:pt x="1414824" y="6283158"/>
                  </a:cubicBezTo>
                  <a:cubicBezTo>
                    <a:pt x="1530684" y="6289842"/>
                    <a:pt x="1588614" y="6309004"/>
                    <a:pt x="1628719" y="6136106"/>
                  </a:cubicBezTo>
                  <a:cubicBezTo>
                    <a:pt x="1668824" y="5963208"/>
                    <a:pt x="1646544" y="5466347"/>
                    <a:pt x="1655456" y="5245768"/>
                  </a:cubicBezTo>
                  <a:cubicBezTo>
                    <a:pt x="1664368" y="5025189"/>
                    <a:pt x="1682193" y="5154418"/>
                    <a:pt x="1682193" y="4812632"/>
                  </a:cubicBezTo>
                  <a:cubicBezTo>
                    <a:pt x="1682193" y="4470846"/>
                    <a:pt x="1646098" y="3605909"/>
                    <a:pt x="1655456" y="3195053"/>
                  </a:cubicBezTo>
                  <a:cubicBezTo>
                    <a:pt x="1664814" y="2784197"/>
                    <a:pt x="1729428" y="2617092"/>
                    <a:pt x="1738340" y="2347495"/>
                  </a:cubicBezTo>
                  <a:cubicBezTo>
                    <a:pt x="1747252" y="2077899"/>
                    <a:pt x="1709375" y="1968723"/>
                    <a:pt x="1708929" y="1577474"/>
                  </a:cubicBezTo>
                  <a:cubicBezTo>
                    <a:pt x="1708483" y="1186225"/>
                    <a:pt x="1735666" y="0"/>
                    <a:pt x="1735666" y="0"/>
                  </a:cubicBezTo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1044072" y="2438400"/>
              <a:ext cx="346244" cy="8021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211177" y="4241800"/>
              <a:ext cx="473244" cy="36095"/>
            </a:xfrm>
            <a:prstGeom prst="line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Freeform 14"/>
            <p:cNvSpPr/>
            <p:nvPr/>
          </p:nvSpPr>
          <p:spPr bwMode="auto">
            <a:xfrm rot="4500000">
              <a:off x="1773637" y="5622655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DFB8"/>
            </a:solidFill>
            <a:ln w="762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solidFill>
              <a:srgbClr val="F4EFE5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225508" y="6172869"/>
              <a:ext cx="296333" cy="304911"/>
            </a:xfrm>
            <a:custGeom>
              <a:avLst/>
              <a:gdLst>
                <a:gd name="connsiteX0" fmla="*/ 0 w 254000"/>
                <a:gd name="connsiteY0" fmla="*/ 0 h 142596"/>
                <a:gd name="connsiteX1" fmla="*/ 160421 w 254000"/>
                <a:gd name="connsiteY1" fmla="*/ 120315 h 142596"/>
                <a:gd name="connsiteX2" fmla="*/ 254000 w 254000"/>
                <a:gd name="connsiteY2" fmla="*/ 133684 h 142596"/>
                <a:gd name="connsiteX0" fmla="*/ 0 w 254000"/>
                <a:gd name="connsiteY0" fmla="*/ 0 h 290317"/>
                <a:gd name="connsiteX1" fmla="*/ 160421 w 254000"/>
                <a:gd name="connsiteY1" fmla="*/ 120315 h 290317"/>
                <a:gd name="connsiteX2" fmla="*/ 254000 w 254000"/>
                <a:gd name="connsiteY2" fmla="*/ 133684 h 290317"/>
                <a:gd name="connsiteX0" fmla="*/ 0 w 254000"/>
                <a:gd name="connsiteY0" fmla="*/ 0 h 301346"/>
                <a:gd name="connsiteX1" fmla="*/ 160421 w 254000"/>
                <a:gd name="connsiteY1" fmla="*/ 120315 h 301346"/>
                <a:gd name="connsiteX2" fmla="*/ 254000 w 254000"/>
                <a:gd name="connsiteY2" fmla="*/ 133684 h 301346"/>
                <a:gd name="connsiteX0" fmla="*/ 0 w 254000"/>
                <a:gd name="connsiteY0" fmla="*/ 0 h 133684"/>
                <a:gd name="connsiteX1" fmla="*/ 254000 w 254000"/>
                <a:gd name="connsiteY1" fmla="*/ 133684 h 133684"/>
                <a:gd name="connsiteX0" fmla="*/ 0 w 254000"/>
                <a:gd name="connsiteY0" fmla="*/ 0 h 400161"/>
                <a:gd name="connsiteX1" fmla="*/ 254000 w 254000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302683"/>
                <a:gd name="connsiteY0" fmla="*/ 0 h 400161"/>
                <a:gd name="connsiteX1" fmla="*/ 254000 w 302683"/>
                <a:gd name="connsiteY1" fmla="*/ 133684 h 400161"/>
                <a:gd name="connsiteX0" fmla="*/ 0 w 296333"/>
                <a:gd name="connsiteY0" fmla="*/ 0 h 400161"/>
                <a:gd name="connsiteX1" fmla="*/ 247650 w 296333"/>
                <a:gd name="connsiteY1" fmla="*/ 70184 h 400161"/>
                <a:gd name="connsiteX0" fmla="*/ 0 w 296333"/>
                <a:gd name="connsiteY0" fmla="*/ 0 h 304911"/>
                <a:gd name="connsiteX1" fmla="*/ 247650 w 296333"/>
                <a:gd name="connsiteY1" fmla="*/ 70184 h 30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333" h="304911">
                  <a:moveTo>
                    <a:pt x="0" y="0"/>
                  </a:moveTo>
                  <a:cubicBezTo>
                    <a:pt x="40217" y="304911"/>
                    <a:pt x="296333" y="197073"/>
                    <a:pt x="247650" y="70184"/>
                  </a:cubicBez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 rot="4500000">
              <a:off x="1753919" y="5617979"/>
              <a:ext cx="1165282" cy="436702"/>
            </a:xfrm>
            <a:custGeom>
              <a:avLst/>
              <a:gdLst>
                <a:gd name="connsiteX0" fmla="*/ 109176 w 1165282"/>
                <a:gd name="connsiteY0" fmla="*/ 24509 h 436702"/>
                <a:gd name="connsiteX1" fmla="*/ 363176 w 1165282"/>
                <a:gd name="connsiteY1" fmla="*/ 345351 h 436702"/>
                <a:gd name="connsiteX2" fmla="*/ 1004861 w 1165282"/>
                <a:gd name="connsiteY2" fmla="*/ 412193 h 436702"/>
                <a:gd name="connsiteX3" fmla="*/ 1018229 w 1165282"/>
                <a:gd name="connsiteY3" fmla="*/ 198299 h 436702"/>
                <a:gd name="connsiteX4" fmla="*/ 109176 w 1165282"/>
                <a:gd name="connsiteY4" fmla="*/ 24509 h 4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5282" h="436702">
                  <a:moveTo>
                    <a:pt x="109176" y="24509"/>
                  </a:moveTo>
                  <a:cubicBezTo>
                    <a:pt x="0" y="49018"/>
                    <a:pt x="213895" y="280737"/>
                    <a:pt x="363176" y="345351"/>
                  </a:cubicBezTo>
                  <a:cubicBezTo>
                    <a:pt x="512457" y="409965"/>
                    <a:pt x="895685" y="436702"/>
                    <a:pt x="1004861" y="412193"/>
                  </a:cubicBezTo>
                  <a:cubicBezTo>
                    <a:pt x="1114037" y="387684"/>
                    <a:pt x="1165282" y="258457"/>
                    <a:pt x="1018229" y="198299"/>
                  </a:cubicBezTo>
                  <a:cubicBezTo>
                    <a:pt x="871176" y="138141"/>
                    <a:pt x="218352" y="0"/>
                    <a:pt x="109176" y="24509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408093"/>
            <a:ext cx="89032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defRPr sz="18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800" dirty="0" smtClean="0"/>
              <a:t>we measure targeting accuracy assuming perfect calibration</a:t>
            </a:r>
          </a:p>
          <a:p>
            <a:pPr algn="l">
              <a:defRPr sz="18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800" b="1" dirty="0" smtClean="0">
                <a:solidFill>
                  <a:srgbClr val="FF9900"/>
                </a:solidFill>
                <a:sym typeface="Wingdings"/>
              </a:rPr>
              <a:t></a:t>
            </a:r>
            <a:r>
              <a:rPr lang="en-US" sz="2800" b="1" dirty="0" smtClean="0">
                <a:solidFill>
                  <a:srgbClr val="FF9900"/>
                </a:solidFill>
                <a:sym typeface="Wingdings"/>
              </a:rPr>
              <a:t> </a:t>
            </a:r>
            <a:r>
              <a:rPr lang="en-US" sz="2800" b="1" dirty="0" smtClean="0">
                <a:solidFill>
                  <a:srgbClr val="FF9900"/>
                </a:solidFill>
              </a:rPr>
              <a:t>size of ellipse </a:t>
            </a:r>
            <a:r>
              <a:rPr lang="en-US" sz="2800" dirty="0" smtClean="0"/>
              <a:t>that </a:t>
            </a:r>
            <a:r>
              <a:rPr lang="en-US" sz="2800" dirty="0" smtClean="0"/>
              <a:t>contains 95% of all samples.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3429000" y="2946400"/>
            <a:ext cx="1817255" cy="1766455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2743200"/>
            <a:ext cx="228599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>
            <a:endCxn id="3" idx="7"/>
          </p:cNvCxnSpPr>
          <p:nvPr/>
        </p:nvCxnSpPr>
        <p:spPr bwMode="auto">
          <a:xfrm flipV="1">
            <a:off x="4327236" y="3205091"/>
            <a:ext cx="652888" cy="618764"/>
          </a:xfrm>
          <a:prstGeom prst="straightConnector1">
            <a:avLst/>
          </a:prstGeom>
          <a:solidFill>
            <a:schemeClr val="bg2"/>
          </a:solidFill>
          <a:ln w="9525" cap="flat" cmpd="sng" algn="ctr">
            <a:solidFill>
              <a:srgbClr val="FF99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Rectangle 7"/>
          <p:cNvSpPr/>
          <p:nvPr/>
        </p:nvSpPr>
        <p:spPr>
          <a:xfrm>
            <a:off x="2362200" y="2895600"/>
            <a:ext cx="105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 sz="18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dirty="0" smtClean="0">
                <a:latin typeface="Arial"/>
                <a:cs typeface="Arial"/>
              </a:rPr>
              <a:t>example</a:t>
            </a:r>
          </a:p>
        </p:txBody>
      </p:sp>
      <p:sp>
        <p:nvSpPr>
          <p:cNvPr id="9" name="Rectangle 8"/>
          <p:cNvSpPr/>
          <p:nvPr/>
        </p:nvSpPr>
        <p:spPr>
          <a:xfrm rot="18837505">
            <a:off x="3993870" y="3287553"/>
            <a:ext cx="954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7.5 mm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5000" y="4267200"/>
            <a:ext cx="87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1.5 cm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295400" y="3581400"/>
            <a:ext cx="5981605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3200" dirty="0" smtClean="0">
                <a:solidFill>
                  <a:srgbClr val="7F7F7F"/>
                </a:solidFill>
              </a:rPr>
              <a:t>main effects for</a:t>
            </a:r>
            <a:br>
              <a:rPr lang="en-US" sz="3200" dirty="0" smtClean="0">
                <a:solidFill>
                  <a:srgbClr val="7F7F7F"/>
                </a:solidFill>
              </a:rPr>
            </a:br>
            <a:r>
              <a:rPr lang="en-US" sz="3200" b="1" dirty="0" smtClean="0">
                <a:solidFill>
                  <a:srgbClr val="FF9900"/>
                </a:solidFill>
              </a:rPr>
              <a:t>roll, pitch, yaw, &amp; </a:t>
            </a:r>
            <a:r>
              <a:rPr lang="en-US" sz="3200" b="1" dirty="0" err="1" smtClean="0">
                <a:solidFill>
                  <a:srgbClr val="FF9900"/>
                </a:solidFill>
              </a:rPr>
              <a:t>participantID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144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0" dirty="0" smtClean="0">
                <a:solidFill>
                  <a:srgbClr val="7F7F7F"/>
                </a:solidFill>
              </a:rPr>
              <a:t>hypotheses</a:t>
            </a:r>
            <a:endParaRPr lang="en-US" sz="90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762000" y="914400"/>
            <a:ext cx="4572966" cy="443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3200" dirty="0" smtClean="0">
                <a:solidFill>
                  <a:srgbClr val="7F7F7F"/>
                </a:solidFill>
              </a:rPr>
              <a:t>   2 pad rotations</a:t>
            </a:r>
            <a:endParaRPr lang="en-US" sz="3200" dirty="0">
              <a:solidFill>
                <a:srgbClr val="7F7F7F"/>
              </a:solidFill>
            </a:endParaRPr>
          </a:p>
          <a:p>
            <a:pPr algn="l"/>
            <a:r>
              <a:rPr lang="en-US" sz="3200" dirty="0" smtClean="0">
                <a:solidFill>
                  <a:srgbClr val="7F7F7F"/>
                </a:solidFill>
              </a:rPr>
              <a:t>× 2 sessions (pitch, roll)</a:t>
            </a:r>
          </a:p>
          <a:p>
            <a:pPr algn="l"/>
            <a:r>
              <a:rPr lang="en-US" sz="3200" dirty="0" smtClean="0">
                <a:solidFill>
                  <a:srgbClr val="7F7F7F"/>
                </a:solidFill>
              </a:rPr>
              <a:t>× 5 angles</a:t>
            </a:r>
          </a:p>
          <a:p>
            <a:pPr algn="l"/>
            <a:r>
              <a:rPr lang="en-US" sz="3200" dirty="0" smtClean="0">
                <a:solidFill>
                  <a:srgbClr val="7F7F7F"/>
                </a:solidFill>
              </a:rPr>
              <a:t>× 6 repetitions per angle</a:t>
            </a:r>
          </a:p>
          <a:p>
            <a:pPr algn="l"/>
            <a:r>
              <a:rPr lang="en-US" sz="3200" dirty="0" smtClean="0">
                <a:solidFill>
                  <a:srgbClr val="7F7F7F"/>
                </a:solidFill>
              </a:rPr>
              <a:t>× 5 blocks</a:t>
            </a:r>
          </a:p>
          <a:p>
            <a:pPr algn="l"/>
            <a:endParaRPr lang="en-US" sz="3200" dirty="0" smtClean="0">
              <a:solidFill>
                <a:srgbClr val="7F7F7F"/>
              </a:solidFill>
            </a:endParaRPr>
          </a:p>
          <a:p>
            <a:pPr algn="l"/>
            <a:r>
              <a:rPr lang="en-US" sz="3200" b="1" dirty="0" smtClean="0">
                <a:solidFill>
                  <a:srgbClr val="FF9900"/>
                </a:solidFill>
              </a:rPr>
              <a:t>= 600 trials / participant</a:t>
            </a:r>
          </a:p>
          <a:p>
            <a:pPr algn="l"/>
            <a:endParaRPr lang="en-US" sz="3200" dirty="0">
              <a:solidFill>
                <a:srgbClr val="7F7F7F"/>
              </a:solidFill>
            </a:endParaRPr>
          </a:p>
          <a:p>
            <a:pPr algn="l"/>
            <a:r>
              <a:rPr lang="en-US" sz="3200" dirty="0" smtClean="0">
                <a:solidFill>
                  <a:srgbClr val="7F7F7F"/>
                </a:solidFill>
              </a:rPr>
              <a:t>12 </a:t>
            </a:r>
            <a:r>
              <a:rPr lang="en-US" sz="3200" dirty="0">
                <a:solidFill>
                  <a:srgbClr val="7F7F7F"/>
                </a:solidFill>
              </a:rPr>
              <a:t>participants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0386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dirty="0" smtClean="0">
                <a:solidFill>
                  <a:srgbClr val="7F7F7F"/>
                </a:solidFill>
              </a:rPr>
              <a:t>design</a:t>
            </a:r>
            <a:endParaRPr lang="en-US" sz="90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09222" y="1371599"/>
            <a:ext cx="8943622" cy="451364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-152400" y="1066800"/>
            <a:ext cx="8610600" cy="4648200"/>
          </a:xfrm>
          <a:prstGeom prst="rect">
            <a:avLst/>
          </a:prstGeom>
          <a:solidFill>
            <a:srgbClr val="FFFFFF">
              <a:alpha val="6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40386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7F7F7F"/>
                </a:solidFill>
              </a:rPr>
              <a:t>results</a:t>
            </a:r>
            <a:endParaRPr lang="en-US" sz="90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486400" y="5334000"/>
            <a:ext cx="2362200" cy="533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334000" y="0"/>
            <a:ext cx="2514600" cy="3200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00200" y="838200"/>
            <a:ext cx="5464219" cy="5403808"/>
            <a:chOff x="1619559" y="1752600"/>
            <a:chExt cx="3390282" cy="3352800"/>
          </a:xfrm>
        </p:grpSpPr>
        <p:sp>
          <p:nvSpPr>
            <p:cNvPr id="7" name="Oval 6"/>
            <p:cNvSpPr/>
            <p:nvPr/>
          </p:nvSpPr>
          <p:spPr bwMode="auto">
            <a:xfrm rot="2820390">
              <a:off x="1924359" y="1939451"/>
              <a:ext cx="2514600" cy="3124200"/>
            </a:xfrm>
            <a:prstGeom prst="ellipse">
              <a:avLst/>
            </a:prstGeom>
            <a:noFill/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1828800" y="1981200"/>
              <a:ext cx="2514600" cy="3124200"/>
            </a:xfrm>
            <a:prstGeom prst="ellipse">
              <a:avLst/>
            </a:prstGeom>
            <a:noFill/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 rot="20993662">
              <a:off x="2133600" y="1752600"/>
              <a:ext cx="2514600" cy="3124200"/>
            </a:xfrm>
            <a:prstGeom prst="ellipse">
              <a:avLst/>
            </a:prstGeom>
            <a:noFill/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286000" y="1905000"/>
              <a:ext cx="2514600" cy="3124200"/>
            </a:xfrm>
            <a:prstGeom prst="ellipse">
              <a:avLst/>
            </a:prstGeom>
            <a:noFill/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 rot="2820390">
              <a:off x="2190441" y="1794349"/>
              <a:ext cx="2514600" cy="3124200"/>
            </a:xfrm>
            <a:prstGeom prst="ellipse">
              <a:avLst/>
            </a:prstGeom>
            <a:noFill/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 rot="1984951">
              <a:off x="1944239" y="1880852"/>
              <a:ext cx="2514600" cy="3124200"/>
            </a:xfrm>
            <a:prstGeom prst="ellipse">
              <a:avLst/>
            </a:prstGeom>
            <a:noFill/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6200" y="3429000"/>
            <a:ext cx="8051904" cy="1015663"/>
          </a:xfrm>
          <a:prstGeom prst="rect">
            <a:avLst/>
          </a:prstGeom>
          <a:solidFill>
            <a:srgbClr val="FFFFFF">
              <a:alpha val="66000"/>
            </a:srgb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3000" b="1" dirty="0" smtClean="0">
                <a:solidFill>
                  <a:srgbClr val="FF9900"/>
                </a:solidFill>
              </a:rPr>
              <a:t>if the additional IVs had no impact,</a:t>
            </a:r>
            <a:br>
              <a:rPr lang="en-US" sz="3000" b="1" dirty="0" smtClean="0">
                <a:solidFill>
                  <a:srgbClr val="FF9900"/>
                </a:solidFill>
              </a:rPr>
            </a:b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would expect to see something like this</a:t>
            </a:r>
            <a:endParaRPr lang="en-US" sz="3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3596" y="152400"/>
            <a:ext cx="5328804" cy="6692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5486400" y="5334000"/>
            <a:ext cx="2362200" cy="533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334000" y="0"/>
            <a:ext cx="2514600" cy="3200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3429000"/>
            <a:ext cx="9097863" cy="553998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but touch locations </a:t>
            </a:r>
            <a:r>
              <a:rPr lang="en-US" sz="3000" b="1" dirty="0" smtClean="0">
                <a:solidFill>
                  <a:srgbClr val="B7F15A"/>
                </a:solidFill>
              </a:rPr>
              <a:t>do indeed fall into clusters…</a:t>
            </a:r>
            <a:endParaRPr lang="en-US" sz="3000" b="1" dirty="0">
              <a:solidFill>
                <a:srgbClr val="B7F15A"/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038600" y="838200"/>
            <a:ext cx="152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457200" y="609600"/>
          <a:ext cx="8153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304800" y="6059269"/>
            <a:ext cx="3268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 sz="18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dirty="0" smtClean="0"/>
              <a:t>error bars are standard deviation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6200000">
            <a:off x="-1142493" y="2298174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 sz="18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dirty="0" smtClean="0"/>
              <a:t>button size in cm for 95% accuracy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-3048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7F7F7F"/>
                </a:solidFill>
              </a:rPr>
              <a:t>results</a:t>
            </a:r>
            <a:endParaRPr lang="en-US" sz="9000" b="1" dirty="0">
              <a:solidFill>
                <a:srgbClr val="7F7F7F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205314" y="2057400"/>
            <a:ext cx="3948062" cy="3810000"/>
            <a:chOff x="4205314" y="2057400"/>
            <a:chExt cx="3948062" cy="3810000"/>
          </a:xfrm>
        </p:grpSpPr>
        <p:sp>
          <p:nvSpPr>
            <p:cNvPr id="9" name="Rounded Rectangle 49"/>
            <p:cNvSpPr>
              <a:spLocks noChangeArrowheads="1"/>
            </p:cNvSpPr>
            <p:nvPr/>
          </p:nvSpPr>
          <p:spPr bwMode="auto">
            <a:xfrm>
              <a:off x="7391400" y="3276600"/>
              <a:ext cx="761976" cy="2590800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rgbClr val="B7F15A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205314" y="2057400"/>
              <a:ext cx="3502431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B7F15A"/>
                  </a:solidFill>
                </a:rPr>
                <a:t>requires 5.2mm button</a:t>
              </a:r>
              <a:endParaRPr lang="en-US" b="1" dirty="0">
                <a:solidFill>
                  <a:srgbClr val="B7F15A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 flipH="1">
              <a:off x="7620000" y="2286000"/>
              <a:ext cx="256310" cy="1027423"/>
            </a:xfrm>
            <a:custGeom>
              <a:avLst/>
              <a:gdLst>
                <a:gd name="connsiteX0" fmla="*/ 0 w 404091"/>
                <a:gd name="connsiteY0" fmla="*/ 230909 h 230909"/>
                <a:gd name="connsiteX1" fmla="*/ 0 w 404091"/>
                <a:gd name="connsiteY1" fmla="*/ 0 h 230909"/>
                <a:gd name="connsiteX2" fmla="*/ 404091 w 404091"/>
                <a:gd name="connsiteY2" fmla="*/ 0 h 23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091" h="230909">
                  <a:moveTo>
                    <a:pt x="0" y="230909"/>
                  </a:moveTo>
                  <a:lnTo>
                    <a:pt x="0" y="0"/>
                  </a:lnTo>
                  <a:lnTo>
                    <a:pt x="404091" y="0"/>
                  </a:lnTo>
                </a:path>
              </a:pathLst>
            </a:custGeom>
            <a:noFill/>
            <a:ln w="76200" cap="flat" cmpd="sng" algn="ctr">
              <a:solidFill>
                <a:srgbClr val="B7F15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4" name="Rectangle 23"/>
          <p:cNvSpPr/>
          <p:nvPr/>
        </p:nvSpPr>
        <p:spPr bwMode="auto">
          <a:xfrm>
            <a:off x="2819400" y="1600200"/>
            <a:ext cx="685800" cy="4343400"/>
          </a:xfrm>
          <a:prstGeom prst="rect">
            <a:avLst/>
          </a:prstGeom>
          <a:solidFill>
            <a:srgbClr val="FFFFFF">
              <a:alpha val="8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105400" y="2667000"/>
            <a:ext cx="685800" cy="3200400"/>
          </a:xfrm>
          <a:prstGeom prst="rect">
            <a:avLst/>
          </a:prstGeom>
          <a:solidFill>
            <a:srgbClr val="FFFFFF">
              <a:alpha val="8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2579255" y="4061690"/>
            <a:ext cx="4648200" cy="1066800"/>
          </a:xfrm>
          <a:prstGeom prst="rightArrow">
            <a:avLst>
              <a:gd name="adj1" fmla="val 50000"/>
              <a:gd name="adj2" fmla="val 104895"/>
            </a:avLst>
          </a:prstGeom>
          <a:solidFill>
            <a:srgbClr val="FFFFFF"/>
          </a:solidFill>
          <a:ln w="76200" cap="flat" cmpd="sng" algn="ctr">
            <a:solidFill>
              <a:srgbClr val="B7F15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2200" dirty="0" smtClean="0">
                <a:solidFill>
                  <a:srgbClr val="404040"/>
                </a:solidFill>
                <a:latin typeface="Arial" charset="0"/>
              </a:rPr>
              <a:t>  ~three times more accurate</a:t>
            </a:r>
            <a:endParaRPr lang="en-US" sz="2200" dirty="0">
              <a:solidFill>
                <a:srgbClr val="404040"/>
              </a:solidFill>
              <a:latin typeface="Arial" charset="0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2579255" y="4061690"/>
            <a:ext cx="4648200" cy="1066800"/>
          </a:xfrm>
          <a:prstGeom prst="rightArrow">
            <a:avLst>
              <a:gd name="adj1" fmla="val 50000"/>
              <a:gd name="adj2" fmla="val 104895"/>
            </a:avLst>
          </a:prstGeom>
          <a:solidFill>
            <a:srgbClr val="FFFFFF"/>
          </a:solidFill>
          <a:ln w="76200" cap="flat" cmpd="sng" algn="ctr">
            <a:solidFill>
              <a:srgbClr val="B7F15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2200" dirty="0" smtClean="0">
                <a:solidFill>
                  <a:srgbClr val="404040"/>
                </a:solidFill>
                <a:latin typeface="Arial" charset="0"/>
              </a:rPr>
              <a:t>  allow</a:t>
            </a:r>
            <a:r>
              <a:rPr lang="en-US" sz="2200" dirty="0" smtClean="0">
                <a:solidFill>
                  <a:srgbClr val="404040"/>
                </a:solidFill>
                <a:latin typeface="Arial" charset="0"/>
              </a:rPr>
              <a:t> three times smaller device</a:t>
            </a:r>
            <a:endParaRPr lang="en-US" sz="2200" dirty="0">
              <a:solidFill>
                <a:srgbClr val="404040"/>
              </a:solidFill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338168" y="4876366"/>
            <a:ext cx="1265816" cy="707886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traditional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capacitive</a:t>
            </a:r>
            <a:endParaRPr lang="en-US" sz="20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616364" y="1184565"/>
            <a:ext cx="4147131" cy="4682835"/>
            <a:chOff x="1616364" y="1184565"/>
            <a:chExt cx="4147131" cy="4682835"/>
          </a:xfrm>
        </p:grpSpPr>
        <p:sp>
          <p:nvSpPr>
            <p:cNvPr id="11" name="Rounded Rectangle 53"/>
            <p:cNvSpPr>
              <a:spLocks noChangeArrowheads="1"/>
            </p:cNvSpPr>
            <p:nvPr/>
          </p:nvSpPr>
          <p:spPr bwMode="auto">
            <a:xfrm>
              <a:off x="1616364" y="1676400"/>
              <a:ext cx="762120" cy="4191000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rgbClr val="FF99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46574" y="1184565"/>
              <a:ext cx="3416921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9900"/>
                  </a:solidFill>
                </a:rPr>
                <a:t>requires 15mm button</a:t>
              </a:r>
              <a:endParaRPr lang="en-US" b="1" dirty="0">
                <a:solidFill>
                  <a:srgbClr val="FF9900"/>
                </a:solidFill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008909" y="1431636"/>
              <a:ext cx="404091" cy="230909"/>
            </a:xfrm>
            <a:custGeom>
              <a:avLst/>
              <a:gdLst>
                <a:gd name="connsiteX0" fmla="*/ 0 w 404091"/>
                <a:gd name="connsiteY0" fmla="*/ 230909 h 230909"/>
                <a:gd name="connsiteX1" fmla="*/ 0 w 404091"/>
                <a:gd name="connsiteY1" fmla="*/ 0 h 230909"/>
                <a:gd name="connsiteX2" fmla="*/ 404091 w 404091"/>
                <a:gd name="connsiteY2" fmla="*/ 0 h 23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091" h="230909">
                  <a:moveTo>
                    <a:pt x="0" y="230909"/>
                  </a:moveTo>
                  <a:lnTo>
                    <a:pt x="0" y="0"/>
                  </a:lnTo>
                  <a:lnTo>
                    <a:pt x="404091" y="0"/>
                  </a:lnTo>
                </a:path>
              </a:pathLst>
            </a:custGeom>
            <a:noFill/>
            <a:ln w="762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 animBg="1"/>
      <p:bldP spid="30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212741" y="6096000"/>
            <a:ext cx="3742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(participant #4,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roll varied)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35423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7F7F7F"/>
                </a:solidFill>
              </a:rPr>
              <a:t>target</a:t>
            </a:r>
            <a:endParaRPr lang="en-US" b="1" dirty="0">
              <a:solidFill>
                <a:srgbClr val="7F7F7F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021670" y="1113212"/>
            <a:ext cx="2702730" cy="5414069"/>
            <a:chOff x="2743200" y="1117954"/>
            <a:chExt cx="2447026" cy="4901846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43200" y="1117954"/>
              <a:ext cx="2432318" cy="4901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57908" y="1117954"/>
              <a:ext cx="2432318" cy="4901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7" name="Group 16"/>
          <p:cNvGrpSpPr/>
          <p:nvPr/>
        </p:nvGrpSpPr>
        <p:grpSpPr>
          <a:xfrm>
            <a:off x="2021670" y="1102766"/>
            <a:ext cx="2702730" cy="5414069"/>
            <a:chOff x="2743200" y="1117954"/>
            <a:chExt cx="2447026" cy="4901846"/>
          </a:xfrm>
        </p:grpSpPr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43200" y="1117954"/>
              <a:ext cx="2432318" cy="4901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57908" y="1117954"/>
              <a:ext cx="2432318" cy="4901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6" name="Group 25"/>
          <p:cNvGrpSpPr/>
          <p:nvPr/>
        </p:nvGrpSpPr>
        <p:grpSpPr>
          <a:xfrm>
            <a:off x="345103" y="4517373"/>
            <a:ext cx="561017" cy="2188227"/>
            <a:chOff x="1062334" y="3833715"/>
            <a:chExt cx="600779" cy="2343317"/>
          </a:xfrm>
        </p:grpSpPr>
        <p:sp>
          <p:nvSpPr>
            <p:cNvPr id="11" name="TextBox 10"/>
            <p:cNvSpPr txBox="1"/>
            <p:nvPr/>
          </p:nvSpPr>
          <p:spPr>
            <a:xfrm rot="16200000">
              <a:off x="683567" y="5334000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1cm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71600" y="3833715"/>
              <a:ext cx="291513" cy="2343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0" name="Group 19"/>
          <p:cNvGrpSpPr/>
          <p:nvPr/>
        </p:nvGrpSpPr>
        <p:grpSpPr>
          <a:xfrm>
            <a:off x="2021670" y="1101847"/>
            <a:ext cx="2702730" cy="5414069"/>
            <a:chOff x="2743200" y="1117954"/>
            <a:chExt cx="2447026" cy="4901846"/>
          </a:xfrm>
        </p:grpSpPr>
        <p:pic>
          <p:nvPicPr>
            <p:cNvPr id="21" name="Picture 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43200" y="1117954"/>
              <a:ext cx="2432318" cy="4901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" name="Picture 2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57908" y="1117954"/>
              <a:ext cx="2432318" cy="4901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2" name="Rounded Rectangle 31"/>
          <p:cNvSpPr/>
          <p:nvPr/>
        </p:nvSpPr>
        <p:spPr bwMode="auto">
          <a:xfrm>
            <a:off x="1910552" y="1101847"/>
            <a:ext cx="1707763" cy="2561644"/>
          </a:xfrm>
          <a:prstGeom prst="roundRect">
            <a:avLst/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2977904" y="4019275"/>
            <a:ext cx="1707763" cy="2561644"/>
          </a:xfrm>
          <a:prstGeom prst="roundRect">
            <a:avLst/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4" name="Oval 14"/>
          <p:cNvSpPr>
            <a:spLocks noChangeAspect="1" noChangeArrowheads="1"/>
          </p:cNvSpPr>
          <p:nvPr/>
        </p:nvSpPr>
        <p:spPr bwMode="auto">
          <a:xfrm>
            <a:off x="-228600" y="-119063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>
                <a:solidFill>
                  <a:srgbClr val="FF9900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923925" y="141982"/>
            <a:ext cx="772647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pad rotation (yaw)</a:t>
            </a:r>
            <a:endParaRPr lang="en-US" sz="70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360500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3472237">
            <a:off x="2228405" y="1251135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4878752">
            <a:off x="2198728" y="1337680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138335" y="1406931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7408356">
            <a:off x="2077541" y="1426921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483171">
            <a:off x="2001551" y="1447618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564300">
            <a:off x="1934301" y="1435298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582589">
            <a:off x="1874260" y="1403294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6297" y="1360500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3794" y="1360500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200711">
            <a:off x="2152754" y="1050764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875320">
            <a:off x="2214339" y="1140069"/>
            <a:ext cx="2347451" cy="51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Oval 14"/>
          <p:cNvSpPr>
            <a:spLocks noChangeAspect="1" noChangeArrowheads="1"/>
          </p:cNvSpPr>
          <p:nvPr/>
        </p:nvSpPr>
        <p:spPr bwMode="auto">
          <a:xfrm>
            <a:off x="-228600" y="-119063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>
                <a:solidFill>
                  <a:srgbClr val="FF9900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923925" y="141982"/>
            <a:ext cx="772647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pad rotation (yaw)</a:t>
            </a:r>
            <a:endParaRPr lang="en-US" sz="70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3596" y="152400"/>
            <a:ext cx="5328804" cy="6692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5486400" y="5334000"/>
            <a:ext cx="2362200" cy="533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410200" y="381000"/>
            <a:ext cx="2362200" cy="533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70137" y="228600"/>
            <a:ext cx="3469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(participant #4, roll only)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Oval 14"/>
          <p:cNvSpPr>
            <a:spLocks noChangeAspect="1" noChangeArrowheads="1"/>
          </p:cNvSpPr>
          <p:nvPr/>
        </p:nvSpPr>
        <p:spPr bwMode="auto">
          <a:xfrm>
            <a:off x="-228600" y="-119063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2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041909" y="141982"/>
            <a:ext cx="139649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roll</a:t>
            </a:r>
            <a:endParaRPr lang="en-US" sz="7000" b="1" dirty="0">
              <a:solidFill>
                <a:srgbClr val="FF99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352800" y="3657600"/>
            <a:ext cx="2514600" cy="3200400"/>
          </a:xfrm>
          <a:prstGeom prst="rect">
            <a:avLst/>
          </a:prstGeom>
          <a:solidFill>
            <a:srgbClr val="FFFFFF">
              <a:alpha val="8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95400" y="231331"/>
            <a:ext cx="3442855" cy="6474269"/>
            <a:chOff x="1371600" y="964747"/>
            <a:chExt cx="2971800" cy="5588453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79750" y="964747"/>
              <a:ext cx="1263650" cy="5588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71600" y="3962400"/>
              <a:ext cx="246465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extBox 7"/>
          <p:cNvSpPr txBox="1"/>
          <p:nvPr/>
        </p:nvSpPr>
        <p:spPr>
          <a:xfrm>
            <a:off x="152400" y="53340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404040"/>
                </a:solidFill>
              </a:rPr>
              <a:t>1cm</a:t>
            </a: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13" name="Oval 14"/>
          <p:cNvSpPr>
            <a:spLocks noChangeAspect="1" noChangeArrowheads="1"/>
          </p:cNvSpPr>
          <p:nvPr/>
        </p:nvSpPr>
        <p:spPr bwMode="auto">
          <a:xfrm>
            <a:off x="-228600" y="-119063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3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1132333" y="141982"/>
            <a:ext cx="214426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pitch</a:t>
            </a:r>
            <a:endParaRPr lang="en-US" sz="7000" b="1" dirty="0">
              <a:solidFill>
                <a:srgbClr val="FF9900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4648200" y="762000"/>
            <a:ext cx="762000" cy="2590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404040"/>
                </a:solidFill>
                <a:ea typeface="+mn-ea"/>
                <a:cs typeface="+mn-cs"/>
              </a:rPr>
              <a:t>10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404040"/>
                </a:solidFill>
                <a:ea typeface="+mn-ea"/>
                <a:cs typeface="+mn-cs"/>
              </a:rPr>
              <a:t>25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404040"/>
                </a:solidFill>
                <a:ea typeface="+mn-ea"/>
                <a:cs typeface="+mn-cs"/>
              </a:rPr>
              <a:t>45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404040"/>
                </a:solidFill>
                <a:ea typeface="+mn-ea"/>
                <a:cs typeface="+mn-cs"/>
              </a:rPr>
              <a:t>65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404040"/>
                </a:solidFill>
                <a:ea typeface="+mn-ea"/>
                <a:cs typeface="+mn-cs"/>
              </a:rPr>
              <a:t>90</a:t>
            </a:r>
          </a:p>
        </p:txBody>
      </p:sp>
      <p:sp>
        <p:nvSpPr>
          <p:cNvPr id="17" name="Rectangle 16"/>
          <p:cNvSpPr/>
          <p:nvPr/>
        </p:nvSpPr>
        <p:spPr bwMode="auto">
          <a:xfrm rot="20634668">
            <a:off x="3289816" y="3600442"/>
            <a:ext cx="2514600" cy="3200400"/>
          </a:xfrm>
          <a:prstGeom prst="rect">
            <a:avLst/>
          </a:prstGeom>
          <a:solidFill>
            <a:srgbClr val="FFFFFF">
              <a:alpha val="8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05400" y="304800"/>
            <a:ext cx="3794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dirty="0" smtClean="0">
                <a:solidFill>
                  <a:schemeClr val="bg2"/>
                </a:solidFill>
              </a:rPr>
              <a:t>all data by participant #1-6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056" y="1371600"/>
            <a:ext cx="785134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86800" y="4191000"/>
            <a:ext cx="336997" cy="96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534400" y="5638800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404040"/>
                </a:solidFill>
              </a:rPr>
              <a:t>tilt</a:t>
            </a: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0" y="1066800"/>
            <a:ext cx="596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404040"/>
                </a:solidFill>
              </a:rPr>
              <a:t>roll</a:t>
            </a: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10" name="Oval 14"/>
          <p:cNvSpPr>
            <a:spLocks noChangeAspect="1" noChangeArrowheads="1"/>
          </p:cNvSpPr>
          <p:nvPr/>
        </p:nvSpPr>
        <p:spPr bwMode="auto">
          <a:xfrm>
            <a:off x="-228600" y="-119063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>
                <a:solidFill>
                  <a:srgbClr val="FF9900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143000" y="141982"/>
            <a:ext cx="23954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users</a:t>
            </a:r>
            <a:endParaRPr lang="en-US" sz="7000" b="1" dirty="0">
              <a:solidFill>
                <a:srgbClr val="FF9900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048000" y="3124200"/>
            <a:ext cx="2819400" cy="2438400"/>
          </a:xfrm>
          <a:prstGeom prst="roundRect">
            <a:avLst/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9896" y="1557069"/>
            <a:ext cx="7668882" cy="389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86800" y="4191000"/>
            <a:ext cx="336997" cy="96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534400" y="5638800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404040"/>
                </a:solidFill>
              </a:rPr>
              <a:t>tilt</a:t>
            </a: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0" y="1066800"/>
            <a:ext cx="596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404040"/>
                </a:solidFill>
              </a:rPr>
              <a:t>roll</a:t>
            </a: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34232" y="304800"/>
            <a:ext cx="3965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solidFill>
                  <a:schemeClr val="bg2"/>
                </a:solidFill>
              </a:rPr>
              <a:t>all data by participant #7-12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Oval 14"/>
          <p:cNvSpPr>
            <a:spLocks noChangeAspect="1" noChangeArrowheads="1"/>
          </p:cNvSpPr>
          <p:nvPr/>
        </p:nvSpPr>
        <p:spPr bwMode="auto">
          <a:xfrm>
            <a:off x="-228600" y="-119063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>
                <a:solidFill>
                  <a:srgbClr val="FF9900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143000" y="141982"/>
            <a:ext cx="23954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users</a:t>
            </a:r>
            <a:endParaRPr lang="en-US" sz="70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457200" y="609600"/>
          <a:ext cx="8153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304800" y="6059269"/>
            <a:ext cx="3268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 sz="18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dirty="0" smtClean="0"/>
              <a:t>error bars are standard deviation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6200000">
            <a:off x="-277225" y="1572625"/>
            <a:ext cx="1380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dirty="0" smtClean="0"/>
              <a:t>spread in cm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-3048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7F7F7F"/>
                </a:solidFill>
              </a:rPr>
              <a:t>results</a:t>
            </a:r>
            <a:endParaRPr lang="en-US" sz="9000" b="1" dirty="0">
              <a:solidFill>
                <a:srgbClr val="7F7F7F"/>
              </a:solidFill>
            </a:endParaRPr>
          </a:p>
        </p:txBody>
      </p:sp>
      <p:grpSp>
        <p:nvGrpSpPr>
          <p:cNvPr id="6" name="Group 26"/>
          <p:cNvGrpSpPr/>
          <p:nvPr/>
        </p:nvGrpSpPr>
        <p:grpSpPr>
          <a:xfrm>
            <a:off x="4205314" y="2057400"/>
            <a:ext cx="3948062" cy="3810000"/>
            <a:chOff x="4205314" y="2057400"/>
            <a:chExt cx="3948062" cy="3810000"/>
          </a:xfrm>
        </p:grpSpPr>
        <p:sp>
          <p:nvSpPr>
            <p:cNvPr id="9" name="Rounded Rectangle 49"/>
            <p:cNvSpPr>
              <a:spLocks noChangeArrowheads="1"/>
            </p:cNvSpPr>
            <p:nvPr/>
          </p:nvSpPr>
          <p:spPr bwMode="auto">
            <a:xfrm>
              <a:off x="7391400" y="3276600"/>
              <a:ext cx="761976" cy="2590800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rgbClr val="B7F15A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205314" y="2057400"/>
              <a:ext cx="3502431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B7F15A"/>
                  </a:solidFill>
                </a:rPr>
                <a:t>requires 5.2mm button</a:t>
              </a:r>
              <a:endParaRPr lang="en-US" b="1" dirty="0">
                <a:solidFill>
                  <a:srgbClr val="B7F15A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 flipH="1">
              <a:off x="7620000" y="2286000"/>
              <a:ext cx="256310" cy="1027423"/>
            </a:xfrm>
            <a:custGeom>
              <a:avLst/>
              <a:gdLst>
                <a:gd name="connsiteX0" fmla="*/ 0 w 404091"/>
                <a:gd name="connsiteY0" fmla="*/ 230909 h 230909"/>
                <a:gd name="connsiteX1" fmla="*/ 0 w 404091"/>
                <a:gd name="connsiteY1" fmla="*/ 0 h 230909"/>
                <a:gd name="connsiteX2" fmla="*/ 404091 w 404091"/>
                <a:gd name="connsiteY2" fmla="*/ 0 h 23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091" h="230909">
                  <a:moveTo>
                    <a:pt x="0" y="230909"/>
                  </a:moveTo>
                  <a:lnTo>
                    <a:pt x="0" y="0"/>
                  </a:lnTo>
                  <a:lnTo>
                    <a:pt x="404091" y="0"/>
                  </a:lnTo>
                </a:path>
              </a:pathLst>
            </a:custGeom>
            <a:noFill/>
            <a:ln w="76200" cap="flat" cmpd="sng" algn="ctr">
              <a:solidFill>
                <a:srgbClr val="B7F15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4" name="Rectangle 23"/>
          <p:cNvSpPr/>
          <p:nvPr/>
        </p:nvSpPr>
        <p:spPr bwMode="auto">
          <a:xfrm>
            <a:off x="2819400" y="1600200"/>
            <a:ext cx="685800" cy="4343400"/>
          </a:xfrm>
          <a:prstGeom prst="rect">
            <a:avLst/>
          </a:prstGeom>
          <a:solidFill>
            <a:srgbClr val="FFFFFF">
              <a:alpha val="8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105400" y="2667000"/>
            <a:ext cx="685800" cy="3200400"/>
          </a:xfrm>
          <a:prstGeom prst="rect">
            <a:avLst/>
          </a:prstGeom>
          <a:solidFill>
            <a:srgbClr val="FFFFFF">
              <a:alpha val="8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1338168" y="4876366"/>
            <a:ext cx="1265816" cy="707886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traditional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capacitive</a:t>
            </a:r>
            <a:endParaRPr lang="en-US" sz="20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5" name="Group 25"/>
          <p:cNvGrpSpPr/>
          <p:nvPr/>
        </p:nvGrpSpPr>
        <p:grpSpPr>
          <a:xfrm>
            <a:off x="1616364" y="1184565"/>
            <a:ext cx="4147131" cy="4682835"/>
            <a:chOff x="1616364" y="1184565"/>
            <a:chExt cx="4147131" cy="4682835"/>
          </a:xfrm>
        </p:grpSpPr>
        <p:sp>
          <p:nvSpPr>
            <p:cNvPr id="11" name="Rounded Rectangle 53"/>
            <p:cNvSpPr>
              <a:spLocks noChangeArrowheads="1"/>
            </p:cNvSpPr>
            <p:nvPr/>
          </p:nvSpPr>
          <p:spPr bwMode="auto">
            <a:xfrm>
              <a:off x="1616364" y="1676400"/>
              <a:ext cx="762120" cy="4191000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rgbClr val="FF99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46574" y="1184565"/>
              <a:ext cx="3416921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9900"/>
                  </a:solidFill>
                </a:rPr>
                <a:t>requires 15mm button</a:t>
              </a:r>
              <a:endParaRPr lang="en-US" b="1" dirty="0">
                <a:solidFill>
                  <a:srgbClr val="FF9900"/>
                </a:solidFill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008909" y="1431636"/>
              <a:ext cx="404091" cy="230909"/>
            </a:xfrm>
            <a:custGeom>
              <a:avLst/>
              <a:gdLst>
                <a:gd name="connsiteX0" fmla="*/ 0 w 404091"/>
                <a:gd name="connsiteY0" fmla="*/ 230909 h 230909"/>
                <a:gd name="connsiteX1" fmla="*/ 0 w 404091"/>
                <a:gd name="connsiteY1" fmla="*/ 0 h 230909"/>
                <a:gd name="connsiteX2" fmla="*/ 404091 w 404091"/>
                <a:gd name="connsiteY2" fmla="*/ 0 h 23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091" h="230909">
                  <a:moveTo>
                    <a:pt x="0" y="230909"/>
                  </a:moveTo>
                  <a:lnTo>
                    <a:pt x="0" y="0"/>
                  </a:lnTo>
                  <a:lnTo>
                    <a:pt x="404091" y="0"/>
                  </a:lnTo>
                </a:path>
              </a:pathLst>
            </a:custGeom>
            <a:noFill/>
            <a:ln w="762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G_0987 Chart Impact Roll on spread (Big Impact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04800" y="457200"/>
            <a:ext cx="7553328" cy="5391150"/>
            <a:chOff x="192" y="288"/>
            <a:chExt cx="4758" cy="3396"/>
          </a:xfrm>
        </p:grpSpPr>
        <p:sp>
          <p:nvSpPr>
            <p:cNvPr id="1038339" name="Oval 3"/>
            <p:cNvSpPr>
              <a:spLocks noChangeArrowheads="1"/>
            </p:cNvSpPr>
            <p:nvPr/>
          </p:nvSpPr>
          <p:spPr bwMode="auto">
            <a:xfrm rot="1384050">
              <a:off x="2140" y="526"/>
              <a:ext cx="1681" cy="3158"/>
            </a:xfrm>
            <a:prstGeom prst="ellips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2000"/>
            </a:p>
          </p:txBody>
        </p:sp>
        <p:sp>
          <p:nvSpPr>
            <p:cNvPr id="1038340" name="Line 4"/>
            <p:cNvSpPr>
              <a:spLocks noChangeShapeType="1"/>
            </p:cNvSpPr>
            <p:nvPr/>
          </p:nvSpPr>
          <p:spPr bwMode="auto">
            <a:xfrm flipH="1" flipV="1">
              <a:off x="2448" y="528"/>
              <a:ext cx="432" cy="288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2000"/>
            </a:p>
          </p:txBody>
        </p:sp>
        <p:sp>
          <p:nvSpPr>
            <p:cNvPr id="13326" name="Text Box 5"/>
            <p:cNvSpPr txBox="1">
              <a:spLocks noChangeArrowheads="1"/>
            </p:cNvSpPr>
            <p:nvPr/>
          </p:nvSpPr>
          <p:spPr bwMode="auto">
            <a:xfrm>
              <a:off x="192" y="288"/>
              <a:ext cx="4758" cy="194"/>
            </a:xfrm>
            <a:prstGeom prst="rect">
              <a:avLst/>
            </a:prstGeom>
            <a:solidFill>
              <a:schemeClr val="bg1">
                <a:alpha val="5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b="1" dirty="0">
                  <a:solidFill>
                    <a:srgbClr val="FF9900"/>
                  </a:solidFill>
                </a:rPr>
                <a:t>how (</a:t>
              </a:r>
              <a:r>
                <a:rPr lang="en-US" sz="2000" b="1" dirty="0" err="1">
                  <a:solidFill>
                    <a:srgbClr val="FF9900"/>
                  </a:solidFill>
                </a:rPr>
                <a:t>in)accurate</a:t>
              </a:r>
              <a:r>
                <a:rPr lang="en-US" sz="2000" b="1" dirty="0" smtClean="0">
                  <a:solidFill>
                    <a:srgbClr val="FF9900"/>
                  </a:solidFill>
                </a:rPr>
                <a:t> current devices </a:t>
              </a:r>
              <a:r>
                <a:rPr lang="en-US" sz="2000" b="1" dirty="0">
                  <a:solidFill>
                    <a:srgbClr val="FF9900"/>
                  </a:solidFill>
                </a:rPr>
                <a:t>are</a:t>
              </a:r>
              <a:r>
                <a:rPr lang="en-US" sz="2000" b="1" dirty="0" smtClean="0">
                  <a:solidFill>
                    <a:srgbClr val="FF9900"/>
                  </a:solidFill>
                </a:rPr>
                <a:t> (button must be that big)</a:t>
              </a:r>
              <a:endParaRPr lang="en-US" sz="2000" b="1" dirty="0">
                <a:solidFill>
                  <a:srgbClr val="FF9900"/>
                </a:solidFill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206500" y="823913"/>
            <a:ext cx="4445000" cy="2092325"/>
            <a:chOff x="760" y="519"/>
            <a:chExt cx="2800" cy="1318"/>
          </a:xfrm>
        </p:grpSpPr>
        <p:sp>
          <p:nvSpPr>
            <p:cNvPr id="1038342" name="Oval 6"/>
            <p:cNvSpPr>
              <a:spLocks noChangeArrowheads="1"/>
            </p:cNvSpPr>
            <p:nvPr/>
          </p:nvSpPr>
          <p:spPr bwMode="auto">
            <a:xfrm rot="1928709">
              <a:off x="2693" y="519"/>
              <a:ext cx="867" cy="1318"/>
            </a:xfrm>
            <a:prstGeom prst="ellips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2000"/>
            </a:p>
          </p:txBody>
        </p:sp>
        <p:sp>
          <p:nvSpPr>
            <p:cNvPr id="1038343" name="Line 7"/>
            <p:cNvSpPr>
              <a:spLocks noChangeShapeType="1"/>
            </p:cNvSpPr>
            <p:nvPr/>
          </p:nvSpPr>
          <p:spPr bwMode="auto">
            <a:xfrm flipH="1" flipV="1">
              <a:off x="2204" y="1114"/>
              <a:ext cx="416" cy="80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2000"/>
            </a:p>
          </p:txBody>
        </p:sp>
        <p:sp>
          <p:nvSpPr>
            <p:cNvPr id="13323" name="Text Box 8"/>
            <p:cNvSpPr txBox="1">
              <a:spLocks noChangeArrowheads="1"/>
            </p:cNvSpPr>
            <p:nvPr/>
          </p:nvSpPr>
          <p:spPr bwMode="auto">
            <a:xfrm>
              <a:off x="760" y="760"/>
              <a:ext cx="1167" cy="388"/>
            </a:xfrm>
            <a:prstGeom prst="rect">
              <a:avLst/>
            </a:prstGeom>
            <a:solidFill>
              <a:schemeClr val="bg1">
                <a:alpha val="5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 b="1">
                  <a:solidFill>
                    <a:srgbClr val="FF9900"/>
                  </a:solidFill>
                </a:rPr>
                <a:t>if we knew the</a:t>
              </a:r>
              <a:br>
                <a:rPr lang="en-US" sz="2000" b="1">
                  <a:solidFill>
                    <a:srgbClr val="FF9900"/>
                  </a:solidFill>
                </a:rPr>
              </a:br>
              <a:r>
                <a:rPr lang="en-US" sz="2000" b="1">
                  <a:solidFill>
                    <a:srgbClr val="FF9900"/>
                  </a:solidFill>
                </a:rPr>
                <a:t>pad orientation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1012825" y="1982788"/>
            <a:ext cx="4178300" cy="842962"/>
            <a:chOff x="638" y="1249"/>
            <a:chExt cx="2632" cy="531"/>
          </a:xfrm>
        </p:grpSpPr>
        <p:sp>
          <p:nvSpPr>
            <p:cNvPr id="1038346" name="Oval 10"/>
            <p:cNvSpPr>
              <a:spLocks noChangeArrowheads="1"/>
            </p:cNvSpPr>
            <p:nvPr/>
          </p:nvSpPr>
          <p:spPr bwMode="auto">
            <a:xfrm rot="743754">
              <a:off x="2613" y="1249"/>
              <a:ext cx="657" cy="490"/>
            </a:xfrm>
            <a:prstGeom prst="ellips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2000"/>
            </a:p>
          </p:txBody>
        </p:sp>
        <p:sp>
          <p:nvSpPr>
            <p:cNvPr id="1038350" name="Line 14"/>
            <p:cNvSpPr>
              <a:spLocks noChangeShapeType="1"/>
            </p:cNvSpPr>
            <p:nvPr/>
          </p:nvSpPr>
          <p:spPr bwMode="auto">
            <a:xfrm flipH="1">
              <a:off x="1876" y="1520"/>
              <a:ext cx="748" cy="226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2000"/>
            </a:p>
          </p:txBody>
        </p:sp>
        <p:sp>
          <p:nvSpPr>
            <p:cNvPr id="13320" name="Text Box 15"/>
            <p:cNvSpPr txBox="1">
              <a:spLocks noChangeArrowheads="1"/>
            </p:cNvSpPr>
            <p:nvPr/>
          </p:nvSpPr>
          <p:spPr bwMode="auto">
            <a:xfrm>
              <a:off x="638" y="1392"/>
              <a:ext cx="1006" cy="388"/>
            </a:xfrm>
            <a:prstGeom prst="rect">
              <a:avLst/>
            </a:prstGeom>
            <a:solidFill>
              <a:schemeClr val="bg1">
                <a:alpha val="5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 b="1">
                  <a:solidFill>
                    <a:srgbClr val="FF9900"/>
                  </a:solidFill>
                </a:rPr>
                <a:t>if we knew</a:t>
              </a:r>
              <a:br>
                <a:rPr lang="en-US" sz="2000" b="1">
                  <a:solidFill>
                    <a:srgbClr val="FF9900"/>
                  </a:solidFill>
                </a:rPr>
              </a:br>
              <a:r>
                <a:rPr lang="en-US" sz="2000" b="1">
                  <a:solidFill>
                    <a:srgbClr val="FF9900"/>
                  </a:solidFill>
                </a:rPr>
                <a:t>finger angles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G_0988 Chart Impact Roll on spread (Small Impact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600" y="1817688"/>
            <a:ext cx="5216525" cy="2708276"/>
            <a:chOff x="144" y="1145"/>
            <a:chExt cx="3286" cy="1706"/>
          </a:xfrm>
        </p:grpSpPr>
        <p:sp>
          <p:nvSpPr>
            <p:cNvPr id="1040388" name="Oval 4"/>
            <p:cNvSpPr>
              <a:spLocks noChangeArrowheads="1"/>
            </p:cNvSpPr>
            <p:nvPr/>
          </p:nvSpPr>
          <p:spPr bwMode="auto">
            <a:xfrm rot="3293219">
              <a:off x="2231" y="1357"/>
              <a:ext cx="1412" cy="987"/>
            </a:xfrm>
            <a:prstGeom prst="ellips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5367" name="Text Box 6"/>
            <p:cNvSpPr txBox="1">
              <a:spLocks noChangeArrowheads="1"/>
            </p:cNvSpPr>
            <p:nvPr/>
          </p:nvSpPr>
          <p:spPr bwMode="auto">
            <a:xfrm>
              <a:off x="144" y="1920"/>
              <a:ext cx="1968" cy="931"/>
            </a:xfrm>
            <a:prstGeom prst="rect">
              <a:avLst/>
            </a:prstGeom>
            <a:solidFill>
              <a:schemeClr val="bg1">
                <a:alpha val="5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 dirty="0" smtClean="0">
                  <a:solidFill>
                    <a:srgbClr val="FF9900"/>
                  </a:solidFill>
                  <a:sym typeface="Wingdings" pitchFamily="-110" charset="2"/>
                </a:rPr>
                <a:t>also </a:t>
              </a:r>
              <a:r>
                <a:rPr lang="en-US" b="1" dirty="0">
                  <a:solidFill>
                    <a:srgbClr val="FF9900"/>
                  </a:solidFill>
                  <a:sym typeface="Wingdings" pitchFamily="-110" charset="2"/>
                </a:rPr>
                <a:t>need to know</a:t>
              </a:r>
              <a:r>
                <a:rPr lang="en-US" b="1" dirty="0" smtClean="0">
                  <a:solidFill>
                    <a:srgbClr val="FF9900"/>
                  </a:solidFill>
                  <a:sym typeface="Wingdings" pitchFamily="-110" charset="2"/>
                </a:rPr>
                <a:t> user ID, or we will overcompensate for people like this one</a:t>
              </a:r>
              <a:endParaRPr lang="en-US" b="1" dirty="0">
                <a:solidFill>
                  <a:srgbClr val="FF9900"/>
                </a:solidFill>
              </a:endParaRPr>
            </a:p>
          </p:txBody>
        </p:sp>
        <p:sp>
          <p:nvSpPr>
            <p:cNvPr id="1040389" name="Line 5"/>
            <p:cNvSpPr>
              <a:spLocks noChangeShapeType="1"/>
            </p:cNvSpPr>
            <p:nvPr/>
          </p:nvSpPr>
          <p:spPr bwMode="auto">
            <a:xfrm flipH="1">
              <a:off x="2012" y="2200"/>
              <a:ext cx="572" cy="98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b="1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459808" y="6019800"/>
            <a:ext cx="6752419" cy="461665"/>
          </a:xfrm>
          <a:prstGeom prst="rect">
            <a:avLst/>
          </a:prstGeom>
          <a:solidFill>
            <a:schemeClr val="tx1">
              <a:alpha val="41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shouldn’t we be able to make such a device?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G_8245+ 1024px 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7454" y="3515590"/>
            <a:ext cx="4456545" cy="3342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MG_7521++ 1024p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7383" y="0"/>
            <a:ext cx="4476617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457200" y="2614136"/>
            <a:ext cx="6705600" cy="738664"/>
          </a:xfrm>
          <a:prstGeom prst="rect">
            <a:avLst/>
          </a:prstGeom>
          <a:solidFill>
            <a:schemeClr val="tx1">
              <a:alpha val="5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latin typeface="Arial" charset="0"/>
              </a:rPr>
              <a:t>Part 1 (science):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latin typeface="Arial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latin typeface="Arial" charset="0"/>
              </a:rPr>
            </a:br>
            <a:r>
              <a:rPr lang="en-US" dirty="0" smtClean="0">
                <a:latin typeface="Arial" charset="0"/>
              </a:rPr>
              <a:t>even th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ough screens are 2D,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pointing is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not</a:t>
            </a:r>
            <a:endParaRPr lang="en-US" dirty="0" smtClean="0"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" y="3528536"/>
            <a:ext cx="6705600" cy="738664"/>
          </a:xfrm>
          <a:prstGeom prst="rect">
            <a:avLst/>
          </a:prstGeom>
          <a:solidFill>
            <a:schemeClr val="tx1">
              <a:alpha val="5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Arial" charset="0"/>
              </a:rPr>
              <a:t>Part 2 (engineering):</a:t>
            </a:r>
            <a:r>
              <a:rPr lang="en-US" b="1" dirty="0" smtClean="0">
                <a:solidFill>
                  <a:srgbClr val="FF9900"/>
                </a:solidFill>
                <a:latin typeface="Arial" charset="0"/>
              </a:rPr>
              <a:t/>
            </a:r>
            <a:br>
              <a:rPr lang="en-US" b="1" dirty="0" smtClean="0">
                <a:solidFill>
                  <a:srgbClr val="FF9900"/>
                </a:solidFill>
                <a:latin typeface="Arial" charset="0"/>
              </a:rPr>
            </a:br>
            <a:r>
              <a:rPr lang="en-US" dirty="0" smtClean="0">
                <a:latin typeface="Arial" charset="0"/>
              </a:rPr>
              <a:t>sensing fingers in 3D </a:t>
            </a:r>
            <a:r>
              <a:rPr lang="en-US" dirty="0" smtClean="0">
                <a:latin typeface="Arial" charset="0"/>
                <a:sym typeface="Wingdings"/>
              </a:rPr>
              <a:t> </a:t>
            </a:r>
            <a:r>
              <a:rPr lang="en-US" dirty="0" smtClean="0">
                <a:latin typeface="Arial" charset="0"/>
              </a:rPr>
              <a:t>highly accurate touch</a:t>
            </a: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Q:\Baudisch\Projects\Fingerprint\Images\2009_09_11 Sean\_IMG_09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307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05200" y="6027003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dirty="0" smtClean="0"/>
              <a:t>optical tracker</a:t>
            </a:r>
            <a:endParaRPr lang="en-US" sz="48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0" y="3369733"/>
            <a:ext cx="9144000" cy="2209800"/>
          </a:xfrm>
          <a:prstGeom prst="rect">
            <a:avLst/>
          </a:prstGeom>
          <a:solidFill>
            <a:srgbClr val="000000">
              <a:alpha val="6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  <a:p>
            <a:pPr algn="l"/>
            <a:r>
              <a:rPr lang="en-US" dirty="0" smtClean="0">
                <a:latin typeface="Arial" charset="0"/>
              </a:rPr>
              <a:t>   </a:t>
            </a:r>
            <a:r>
              <a:rPr lang="en-US" dirty="0" smtClean="0">
                <a:latin typeface="Arial" charset="0"/>
              </a:rPr>
              <a:t>what do you mean: </a:t>
            </a:r>
            <a:r>
              <a:rPr lang="en-US" b="1" dirty="0" smtClean="0">
                <a:solidFill>
                  <a:srgbClr val="FF9900"/>
                </a:solidFill>
                <a:latin typeface="Arial" charset="0"/>
              </a:rPr>
              <a:t>“not very practical”</a:t>
            </a:r>
            <a:r>
              <a:rPr lang="en-US" b="1" dirty="0" smtClean="0">
                <a:solidFill>
                  <a:srgbClr val="FF9900"/>
                </a:solidFill>
                <a:latin typeface="Arial" charset="0"/>
              </a:rPr>
              <a:t>?</a:t>
            </a:r>
          </a:p>
          <a:p>
            <a:pPr algn="l"/>
            <a:r>
              <a:rPr lang="en-US" dirty="0" smtClean="0">
                <a:latin typeface="Arial" charset="0"/>
              </a:rPr>
              <a:t>   retro </a:t>
            </a:r>
            <a:r>
              <a:rPr lang="en-US" dirty="0" smtClean="0">
                <a:latin typeface="Arial" charset="0"/>
              </a:rPr>
              <a:t>reflective markers on finger… 6-16 camera setup…</a:t>
            </a:r>
            <a:endParaRPr lang="en-US" dirty="0" smtClean="0"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Arial" charset="0"/>
              </a:rPr>
              <a:t>   makes a great “gold standard” implementation to test the concept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386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7F7F7F"/>
                </a:solidFill>
              </a:rPr>
              <a:t>mobile</a:t>
            </a:r>
            <a:endParaRPr lang="en-US" sz="9000" b="1" dirty="0">
              <a:solidFill>
                <a:srgbClr val="7F7F7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4114800"/>
            <a:ext cx="4887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ok, maybe something a bit more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Documents and Settings\christian.holz\Desktop\Fingerprint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47">
            <a:off x="2789413" y="145192"/>
            <a:ext cx="3874966" cy="66576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Documents and Settings\christian.holz\Desktop\Fingerprint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47">
            <a:off x="3387792" y="-551030"/>
            <a:ext cx="3874966" cy="6657656"/>
          </a:xfrm>
          <a:prstGeom prst="rect">
            <a:avLst/>
          </a:prstGeom>
          <a:noFill/>
        </p:spPr>
      </p:pic>
      <p:sp>
        <p:nvSpPr>
          <p:cNvPr id="6" name="Donut 5"/>
          <p:cNvSpPr/>
          <p:nvPr/>
        </p:nvSpPr>
        <p:spPr bwMode="auto">
          <a:xfrm rot="1058446">
            <a:off x="558295" y="-1176916"/>
            <a:ext cx="7461150" cy="8865419"/>
          </a:xfrm>
          <a:prstGeom prst="donut">
            <a:avLst>
              <a:gd name="adj" fmla="val 31973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Documents and Settings\christian.holz\Desktop\Fingerprint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47">
            <a:off x="2789413" y="145192"/>
            <a:ext cx="3874966" cy="66576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Documents and Settings\christian.holz\Desktop\Fingerprint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47">
            <a:off x="1957442" y="675174"/>
            <a:ext cx="3874966" cy="6657656"/>
          </a:xfrm>
          <a:prstGeom prst="rect">
            <a:avLst/>
          </a:prstGeom>
          <a:noFill/>
        </p:spPr>
      </p:pic>
      <p:sp>
        <p:nvSpPr>
          <p:cNvPr id="6" name="Donut 5"/>
          <p:cNvSpPr/>
          <p:nvPr/>
        </p:nvSpPr>
        <p:spPr bwMode="auto">
          <a:xfrm rot="1058446">
            <a:off x="649356" y="-783745"/>
            <a:ext cx="7461150" cy="7353965"/>
          </a:xfrm>
          <a:prstGeom prst="donut">
            <a:avLst>
              <a:gd name="adj" fmla="val 31973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5181600"/>
            <a:ext cx="5867400" cy="1676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 bwMode="auto">
          <a:xfrm>
            <a:off x="4753155" y="522378"/>
            <a:ext cx="3930769" cy="4831272"/>
          </a:xfrm>
          <a:custGeom>
            <a:avLst/>
            <a:gdLst>
              <a:gd name="connsiteX0" fmla="*/ 1841740 w 2954548"/>
              <a:gd name="connsiteY0" fmla="*/ 248728 h 3956649"/>
              <a:gd name="connsiteX1" fmla="*/ 832449 w 2954548"/>
              <a:gd name="connsiteY1" fmla="*/ 1033732 h 3956649"/>
              <a:gd name="connsiteX2" fmla="*/ 288985 w 2954548"/>
              <a:gd name="connsiteY2" fmla="*/ 3699294 h 3956649"/>
              <a:gd name="connsiteX3" fmla="*/ 2566359 w 2954548"/>
              <a:gd name="connsiteY3" fmla="*/ 2577860 h 3956649"/>
              <a:gd name="connsiteX4" fmla="*/ 2618117 w 2954548"/>
              <a:gd name="connsiteY4" fmla="*/ 386751 h 3956649"/>
              <a:gd name="connsiteX5" fmla="*/ 1841740 w 2954548"/>
              <a:gd name="connsiteY5" fmla="*/ 248728 h 3956649"/>
              <a:gd name="connsiteX0" fmla="*/ 1884872 w 2997680"/>
              <a:gd name="connsiteY0" fmla="*/ 248728 h 3888596"/>
              <a:gd name="connsiteX1" fmla="*/ 616789 w 2997680"/>
              <a:gd name="connsiteY1" fmla="*/ 1442049 h 3888596"/>
              <a:gd name="connsiteX2" fmla="*/ 332117 w 2997680"/>
              <a:gd name="connsiteY2" fmla="*/ 3699294 h 3888596"/>
              <a:gd name="connsiteX3" fmla="*/ 2609491 w 2997680"/>
              <a:gd name="connsiteY3" fmla="*/ 2577860 h 3888596"/>
              <a:gd name="connsiteX4" fmla="*/ 2661249 w 2997680"/>
              <a:gd name="connsiteY4" fmla="*/ 386751 h 3888596"/>
              <a:gd name="connsiteX5" fmla="*/ 1884872 w 2997680"/>
              <a:gd name="connsiteY5" fmla="*/ 248728 h 3888596"/>
              <a:gd name="connsiteX0" fmla="*/ 2661249 w 2997680"/>
              <a:gd name="connsiteY0" fmla="*/ 189302 h 3691147"/>
              <a:gd name="connsiteX1" fmla="*/ 616789 w 2997680"/>
              <a:gd name="connsiteY1" fmla="*/ 1244600 h 3691147"/>
              <a:gd name="connsiteX2" fmla="*/ 332117 w 2997680"/>
              <a:gd name="connsiteY2" fmla="*/ 3501845 h 3691147"/>
              <a:gd name="connsiteX3" fmla="*/ 2609491 w 2997680"/>
              <a:gd name="connsiteY3" fmla="*/ 2380411 h 3691147"/>
              <a:gd name="connsiteX4" fmla="*/ 2661249 w 2997680"/>
              <a:gd name="connsiteY4" fmla="*/ 189302 h 3691147"/>
              <a:gd name="connsiteX0" fmla="*/ 2661249 w 3357113"/>
              <a:gd name="connsiteY0" fmla="*/ 446657 h 3948502"/>
              <a:gd name="connsiteX1" fmla="*/ 616789 w 3357113"/>
              <a:gd name="connsiteY1" fmla="*/ 1501955 h 3948502"/>
              <a:gd name="connsiteX2" fmla="*/ 332117 w 3357113"/>
              <a:gd name="connsiteY2" fmla="*/ 3759200 h 3948502"/>
              <a:gd name="connsiteX3" fmla="*/ 2609491 w 3357113"/>
              <a:gd name="connsiteY3" fmla="*/ 2637766 h 3948502"/>
              <a:gd name="connsiteX4" fmla="*/ 2661249 w 3357113"/>
              <a:gd name="connsiteY4" fmla="*/ 446657 h 3948502"/>
              <a:gd name="connsiteX0" fmla="*/ 3214777 w 3910641"/>
              <a:gd name="connsiteY0" fmla="*/ 446657 h 4405702"/>
              <a:gd name="connsiteX1" fmla="*/ 1170317 w 3910641"/>
              <a:gd name="connsiteY1" fmla="*/ 1501955 h 4405702"/>
              <a:gd name="connsiteX2" fmla="*/ 885645 w 3910641"/>
              <a:gd name="connsiteY2" fmla="*/ 3759200 h 4405702"/>
              <a:gd name="connsiteX3" fmla="*/ 3163019 w 3910641"/>
              <a:gd name="connsiteY3" fmla="*/ 2637766 h 4405702"/>
              <a:gd name="connsiteX4" fmla="*/ 3214777 w 3910641"/>
              <a:gd name="connsiteY4" fmla="*/ 446657 h 4405702"/>
              <a:gd name="connsiteX0" fmla="*/ 3214777 w 3910641"/>
              <a:gd name="connsiteY0" fmla="*/ 446657 h 4759385"/>
              <a:gd name="connsiteX1" fmla="*/ 1170317 w 3910641"/>
              <a:gd name="connsiteY1" fmla="*/ 1501955 h 4759385"/>
              <a:gd name="connsiteX2" fmla="*/ 885645 w 3910641"/>
              <a:gd name="connsiteY2" fmla="*/ 3759200 h 4759385"/>
              <a:gd name="connsiteX3" fmla="*/ 3163019 w 3910641"/>
              <a:gd name="connsiteY3" fmla="*/ 2637766 h 4759385"/>
              <a:gd name="connsiteX4" fmla="*/ 3214777 w 3910641"/>
              <a:gd name="connsiteY4" fmla="*/ 446657 h 4759385"/>
              <a:gd name="connsiteX0" fmla="*/ 3234905 w 3930769"/>
              <a:gd name="connsiteY0" fmla="*/ 446657 h 4788140"/>
              <a:gd name="connsiteX1" fmla="*/ 1190445 w 3930769"/>
              <a:gd name="connsiteY1" fmla="*/ 1501955 h 4788140"/>
              <a:gd name="connsiteX2" fmla="*/ 885645 w 3930769"/>
              <a:gd name="connsiteY2" fmla="*/ 3787955 h 4788140"/>
              <a:gd name="connsiteX3" fmla="*/ 3183147 w 3930769"/>
              <a:gd name="connsiteY3" fmla="*/ 2637766 h 4788140"/>
              <a:gd name="connsiteX4" fmla="*/ 3234905 w 3930769"/>
              <a:gd name="connsiteY4" fmla="*/ 446657 h 4788140"/>
              <a:gd name="connsiteX0" fmla="*/ 3234905 w 3930769"/>
              <a:gd name="connsiteY0" fmla="*/ 446657 h 4614174"/>
              <a:gd name="connsiteX1" fmla="*/ 1190445 w 3930769"/>
              <a:gd name="connsiteY1" fmla="*/ 1501955 h 4614174"/>
              <a:gd name="connsiteX2" fmla="*/ 885645 w 3930769"/>
              <a:gd name="connsiteY2" fmla="*/ 3787955 h 4614174"/>
              <a:gd name="connsiteX3" fmla="*/ 3183147 w 3930769"/>
              <a:gd name="connsiteY3" fmla="*/ 2637766 h 4614174"/>
              <a:gd name="connsiteX4" fmla="*/ 3234905 w 3930769"/>
              <a:gd name="connsiteY4" fmla="*/ 446657 h 4614174"/>
              <a:gd name="connsiteX0" fmla="*/ 3234905 w 3930769"/>
              <a:gd name="connsiteY0" fmla="*/ 446657 h 4722004"/>
              <a:gd name="connsiteX1" fmla="*/ 1190445 w 3930769"/>
              <a:gd name="connsiteY1" fmla="*/ 1501955 h 4722004"/>
              <a:gd name="connsiteX2" fmla="*/ 885645 w 3930769"/>
              <a:gd name="connsiteY2" fmla="*/ 3787955 h 4722004"/>
              <a:gd name="connsiteX3" fmla="*/ 3183147 w 3930769"/>
              <a:gd name="connsiteY3" fmla="*/ 2637766 h 4722004"/>
              <a:gd name="connsiteX4" fmla="*/ 3234905 w 3930769"/>
              <a:gd name="connsiteY4" fmla="*/ 446657 h 4722004"/>
              <a:gd name="connsiteX0" fmla="*/ 3234905 w 3930769"/>
              <a:gd name="connsiteY0" fmla="*/ 555925 h 4831272"/>
              <a:gd name="connsiteX1" fmla="*/ 1190445 w 3930769"/>
              <a:gd name="connsiteY1" fmla="*/ 1611223 h 4831272"/>
              <a:gd name="connsiteX2" fmla="*/ 885645 w 3930769"/>
              <a:gd name="connsiteY2" fmla="*/ 3897223 h 4831272"/>
              <a:gd name="connsiteX3" fmla="*/ 3183147 w 3930769"/>
              <a:gd name="connsiteY3" fmla="*/ 2747034 h 4831272"/>
              <a:gd name="connsiteX4" fmla="*/ 3234905 w 3930769"/>
              <a:gd name="connsiteY4" fmla="*/ 555925 h 4831272"/>
              <a:gd name="connsiteX0" fmla="*/ 3234905 w 3930769"/>
              <a:gd name="connsiteY0" fmla="*/ 555925 h 4831272"/>
              <a:gd name="connsiteX1" fmla="*/ 1114245 w 3930769"/>
              <a:gd name="connsiteY1" fmla="*/ 1611222 h 4831272"/>
              <a:gd name="connsiteX2" fmla="*/ 885645 w 3930769"/>
              <a:gd name="connsiteY2" fmla="*/ 3897223 h 4831272"/>
              <a:gd name="connsiteX3" fmla="*/ 3183147 w 3930769"/>
              <a:gd name="connsiteY3" fmla="*/ 2747034 h 4831272"/>
              <a:gd name="connsiteX4" fmla="*/ 3234905 w 3930769"/>
              <a:gd name="connsiteY4" fmla="*/ 555925 h 4831272"/>
              <a:gd name="connsiteX0" fmla="*/ 3234905 w 3930769"/>
              <a:gd name="connsiteY0" fmla="*/ 555925 h 4831272"/>
              <a:gd name="connsiteX1" fmla="*/ 1114245 w 3930769"/>
              <a:gd name="connsiteY1" fmla="*/ 1611222 h 4831272"/>
              <a:gd name="connsiteX2" fmla="*/ 885645 w 3930769"/>
              <a:gd name="connsiteY2" fmla="*/ 3897223 h 4831272"/>
              <a:gd name="connsiteX3" fmla="*/ 3183147 w 3930769"/>
              <a:gd name="connsiteY3" fmla="*/ 2747034 h 4831272"/>
              <a:gd name="connsiteX4" fmla="*/ 3234905 w 3930769"/>
              <a:gd name="connsiteY4" fmla="*/ 555925 h 483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0769" h="4831272">
                <a:moveTo>
                  <a:pt x="3234905" y="555925"/>
                </a:moveTo>
                <a:cubicBezTo>
                  <a:pt x="2202611" y="0"/>
                  <a:pt x="1505788" y="1054339"/>
                  <a:pt x="1114245" y="1611222"/>
                </a:cubicBezTo>
                <a:cubicBezTo>
                  <a:pt x="869351" y="1985513"/>
                  <a:pt x="0" y="3250721"/>
                  <a:pt x="885645" y="3897223"/>
                </a:cubicBezTo>
                <a:cubicBezTo>
                  <a:pt x="2044460" y="4831272"/>
                  <a:pt x="2791604" y="3303917"/>
                  <a:pt x="3183147" y="2747034"/>
                </a:cubicBezTo>
                <a:cubicBezTo>
                  <a:pt x="3574690" y="2190151"/>
                  <a:pt x="3930769" y="1002582"/>
                  <a:pt x="3234905" y="555925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2292" name="Picture 4" descr="C:\Documents and Settings\christian.holz\Desktop\Fingerprint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47">
            <a:off x="5529600" y="205357"/>
            <a:ext cx="2651808" cy="4556125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62000" y="5374957"/>
            <a:ext cx="7710845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3200" dirty="0" smtClean="0">
                <a:solidFill>
                  <a:srgbClr val="7F7F7F"/>
                </a:solidFill>
              </a:rPr>
              <a:t>gets everything a traditional touchpad gets</a:t>
            </a:r>
          </a:p>
          <a:p>
            <a:pPr algn="l"/>
            <a:r>
              <a:rPr lang="en-US" sz="3200" b="1" dirty="0" smtClean="0">
                <a:solidFill>
                  <a:srgbClr val="FF9900"/>
                </a:solidFill>
              </a:rPr>
              <a:t>+ roll, pitch, yaw, &amp; </a:t>
            </a:r>
            <a:r>
              <a:rPr lang="en-US" sz="3200" b="1" dirty="0" err="1" smtClean="0">
                <a:solidFill>
                  <a:srgbClr val="FF9900"/>
                </a:solidFill>
              </a:rPr>
              <a:t>participantID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685800" y="457200"/>
            <a:ext cx="3156185" cy="3878204"/>
          </a:xfrm>
          <a:custGeom>
            <a:avLst/>
            <a:gdLst>
              <a:gd name="connsiteX0" fmla="*/ 2678759 w 3156185"/>
              <a:gd name="connsiteY0" fmla="*/ 145815 h 3875852"/>
              <a:gd name="connsiteX1" fmla="*/ 1747426 w 3156185"/>
              <a:gd name="connsiteY1" fmla="*/ 216370 h 3875852"/>
              <a:gd name="connsiteX2" fmla="*/ 576204 w 3156185"/>
              <a:gd name="connsiteY2" fmla="*/ 1444037 h 3875852"/>
              <a:gd name="connsiteX3" fmla="*/ 68204 w 3156185"/>
              <a:gd name="connsiteY3" fmla="*/ 2474148 h 3875852"/>
              <a:gd name="connsiteX4" fmla="*/ 166981 w 3156185"/>
              <a:gd name="connsiteY4" fmla="*/ 3334926 h 3875852"/>
              <a:gd name="connsiteX5" fmla="*/ 1041870 w 3156185"/>
              <a:gd name="connsiteY5" fmla="*/ 3842926 h 3875852"/>
              <a:gd name="connsiteX6" fmla="*/ 1944981 w 3156185"/>
              <a:gd name="connsiteY6" fmla="*/ 3532481 h 3875852"/>
              <a:gd name="connsiteX7" fmla="*/ 2819870 w 3156185"/>
              <a:gd name="connsiteY7" fmla="*/ 2177815 h 3875852"/>
              <a:gd name="connsiteX8" fmla="*/ 3144426 w 3156185"/>
              <a:gd name="connsiteY8" fmla="*/ 1119481 h 3875852"/>
              <a:gd name="connsiteX9" fmla="*/ 2890426 w 3156185"/>
              <a:gd name="connsiteY9" fmla="*/ 343370 h 3875852"/>
              <a:gd name="connsiteX10" fmla="*/ 2579981 w 3156185"/>
              <a:gd name="connsiteY10" fmla="*/ 131704 h 3875852"/>
              <a:gd name="connsiteX11" fmla="*/ 2579981 w 3156185"/>
              <a:gd name="connsiteY11" fmla="*/ 131704 h 3875852"/>
              <a:gd name="connsiteX0" fmla="*/ 2678759 w 3156185"/>
              <a:gd name="connsiteY0" fmla="*/ 145815 h 3875852"/>
              <a:gd name="connsiteX1" fmla="*/ 1747426 w 3156185"/>
              <a:gd name="connsiteY1" fmla="*/ 216370 h 3875852"/>
              <a:gd name="connsiteX2" fmla="*/ 576204 w 3156185"/>
              <a:gd name="connsiteY2" fmla="*/ 1444037 h 3875852"/>
              <a:gd name="connsiteX3" fmla="*/ 68204 w 3156185"/>
              <a:gd name="connsiteY3" fmla="*/ 2474148 h 3875852"/>
              <a:gd name="connsiteX4" fmla="*/ 166981 w 3156185"/>
              <a:gd name="connsiteY4" fmla="*/ 3334926 h 3875852"/>
              <a:gd name="connsiteX5" fmla="*/ 1041870 w 3156185"/>
              <a:gd name="connsiteY5" fmla="*/ 3842926 h 3875852"/>
              <a:gd name="connsiteX6" fmla="*/ 1944981 w 3156185"/>
              <a:gd name="connsiteY6" fmla="*/ 3532481 h 3875852"/>
              <a:gd name="connsiteX7" fmla="*/ 2819870 w 3156185"/>
              <a:gd name="connsiteY7" fmla="*/ 2177815 h 3875852"/>
              <a:gd name="connsiteX8" fmla="*/ 3144426 w 3156185"/>
              <a:gd name="connsiteY8" fmla="*/ 1119481 h 3875852"/>
              <a:gd name="connsiteX9" fmla="*/ 2890426 w 3156185"/>
              <a:gd name="connsiteY9" fmla="*/ 343370 h 3875852"/>
              <a:gd name="connsiteX10" fmla="*/ 2579981 w 3156185"/>
              <a:gd name="connsiteY10" fmla="*/ 131704 h 3875852"/>
              <a:gd name="connsiteX11" fmla="*/ 2579981 w 3156185"/>
              <a:gd name="connsiteY11" fmla="*/ 131704 h 3875852"/>
              <a:gd name="connsiteX0" fmla="*/ 1747426 w 3156185"/>
              <a:gd name="connsiteY0" fmla="*/ 84666 h 3744148"/>
              <a:gd name="connsiteX1" fmla="*/ 576204 w 3156185"/>
              <a:gd name="connsiteY1" fmla="*/ 1312333 h 3744148"/>
              <a:gd name="connsiteX2" fmla="*/ 68204 w 3156185"/>
              <a:gd name="connsiteY2" fmla="*/ 2342444 h 3744148"/>
              <a:gd name="connsiteX3" fmla="*/ 166981 w 3156185"/>
              <a:gd name="connsiteY3" fmla="*/ 3203222 h 3744148"/>
              <a:gd name="connsiteX4" fmla="*/ 1041870 w 3156185"/>
              <a:gd name="connsiteY4" fmla="*/ 3711222 h 3744148"/>
              <a:gd name="connsiteX5" fmla="*/ 1944981 w 3156185"/>
              <a:gd name="connsiteY5" fmla="*/ 3400777 h 3744148"/>
              <a:gd name="connsiteX6" fmla="*/ 2819870 w 3156185"/>
              <a:gd name="connsiteY6" fmla="*/ 2046111 h 3744148"/>
              <a:gd name="connsiteX7" fmla="*/ 3144426 w 3156185"/>
              <a:gd name="connsiteY7" fmla="*/ 987777 h 3744148"/>
              <a:gd name="connsiteX8" fmla="*/ 2890426 w 3156185"/>
              <a:gd name="connsiteY8" fmla="*/ 211666 h 3744148"/>
              <a:gd name="connsiteX9" fmla="*/ 2579981 w 3156185"/>
              <a:gd name="connsiteY9" fmla="*/ 0 h 3744148"/>
              <a:gd name="connsiteX10" fmla="*/ 2579981 w 3156185"/>
              <a:gd name="connsiteY10" fmla="*/ 0 h 3744148"/>
              <a:gd name="connsiteX0" fmla="*/ 1747426 w 3156185"/>
              <a:gd name="connsiteY0" fmla="*/ 84666 h 3744148"/>
              <a:gd name="connsiteX1" fmla="*/ 576204 w 3156185"/>
              <a:gd name="connsiteY1" fmla="*/ 1312333 h 3744148"/>
              <a:gd name="connsiteX2" fmla="*/ 68204 w 3156185"/>
              <a:gd name="connsiteY2" fmla="*/ 2342444 h 3744148"/>
              <a:gd name="connsiteX3" fmla="*/ 166981 w 3156185"/>
              <a:gd name="connsiteY3" fmla="*/ 3203222 h 3744148"/>
              <a:gd name="connsiteX4" fmla="*/ 1041870 w 3156185"/>
              <a:gd name="connsiteY4" fmla="*/ 3711222 h 3744148"/>
              <a:gd name="connsiteX5" fmla="*/ 1944981 w 3156185"/>
              <a:gd name="connsiteY5" fmla="*/ 3400777 h 3744148"/>
              <a:gd name="connsiteX6" fmla="*/ 2819870 w 3156185"/>
              <a:gd name="connsiteY6" fmla="*/ 2046111 h 3744148"/>
              <a:gd name="connsiteX7" fmla="*/ 3144426 w 3156185"/>
              <a:gd name="connsiteY7" fmla="*/ 987777 h 3744148"/>
              <a:gd name="connsiteX8" fmla="*/ 2890426 w 3156185"/>
              <a:gd name="connsiteY8" fmla="*/ 211666 h 3744148"/>
              <a:gd name="connsiteX9" fmla="*/ 2579981 w 3156185"/>
              <a:gd name="connsiteY9" fmla="*/ 0 h 3744148"/>
              <a:gd name="connsiteX10" fmla="*/ 2579981 w 3156185"/>
              <a:gd name="connsiteY10" fmla="*/ 0 h 3744148"/>
              <a:gd name="connsiteX0" fmla="*/ 1747426 w 3156185"/>
              <a:gd name="connsiteY0" fmla="*/ 84666 h 3744148"/>
              <a:gd name="connsiteX1" fmla="*/ 576204 w 3156185"/>
              <a:gd name="connsiteY1" fmla="*/ 1312333 h 3744148"/>
              <a:gd name="connsiteX2" fmla="*/ 68204 w 3156185"/>
              <a:gd name="connsiteY2" fmla="*/ 2342444 h 3744148"/>
              <a:gd name="connsiteX3" fmla="*/ 166981 w 3156185"/>
              <a:gd name="connsiteY3" fmla="*/ 3203222 h 3744148"/>
              <a:gd name="connsiteX4" fmla="*/ 1041870 w 3156185"/>
              <a:gd name="connsiteY4" fmla="*/ 3711222 h 3744148"/>
              <a:gd name="connsiteX5" fmla="*/ 1944981 w 3156185"/>
              <a:gd name="connsiteY5" fmla="*/ 3400777 h 3744148"/>
              <a:gd name="connsiteX6" fmla="*/ 2819870 w 3156185"/>
              <a:gd name="connsiteY6" fmla="*/ 2046111 h 3744148"/>
              <a:gd name="connsiteX7" fmla="*/ 3144426 w 3156185"/>
              <a:gd name="connsiteY7" fmla="*/ 987777 h 3744148"/>
              <a:gd name="connsiteX8" fmla="*/ 2890426 w 3156185"/>
              <a:gd name="connsiteY8" fmla="*/ 211666 h 3744148"/>
              <a:gd name="connsiteX9" fmla="*/ 2579981 w 3156185"/>
              <a:gd name="connsiteY9" fmla="*/ 0 h 3744148"/>
              <a:gd name="connsiteX10" fmla="*/ 2579981 w 3156185"/>
              <a:gd name="connsiteY10" fmla="*/ 0 h 3744148"/>
              <a:gd name="connsiteX11" fmla="*/ 1747426 w 3156185"/>
              <a:gd name="connsiteY11" fmla="*/ 84666 h 3744148"/>
              <a:gd name="connsiteX0" fmla="*/ 1747426 w 3156185"/>
              <a:gd name="connsiteY0" fmla="*/ 218722 h 3878204"/>
              <a:gd name="connsiteX1" fmla="*/ 576204 w 3156185"/>
              <a:gd name="connsiteY1" fmla="*/ 1446389 h 3878204"/>
              <a:gd name="connsiteX2" fmla="*/ 68204 w 3156185"/>
              <a:gd name="connsiteY2" fmla="*/ 2476500 h 3878204"/>
              <a:gd name="connsiteX3" fmla="*/ 166981 w 3156185"/>
              <a:gd name="connsiteY3" fmla="*/ 3337278 h 3878204"/>
              <a:gd name="connsiteX4" fmla="*/ 1041870 w 3156185"/>
              <a:gd name="connsiteY4" fmla="*/ 3845278 h 3878204"/>
              <a:gd name="connsiteX5" fmla="*/ 1944981 w 3156185"/>
              <a:gd name="connsiteY5" fmla="*/ 3534833 h 3878204"/>
              <a:gd name="connsiteX6" fmla="*/ 2819870 w 3156185"/>
              <a:gd name="connsiteY6" fmla="*/ 2180167 h 3878204"/>
              <a:gd name="connsiteX7" fmla="*/ 3144426 w 3156185"/>
              <a:gd name="connsiteY7" fmla="*/ 1121833 h 3878204"/>
              <a:gd name="connsiteX8" fmla="*/ 2890426 w 3156185"/>
              <a:gd name="connsiteY8" fmla="*/ 345722 h 3878204"/>
              <a:gd name="connsiteX9" fmla="*/ 2579981 w 3156185"/>
              <a:gd name="connsiteY9" fmla="*/ 134056 h 3878204"/>
              <a:gd name="connsiteX10" fmla="*/ 2579981 w 3156185"/>
              <a:gd name="connsiteY10" fmla="*/ 134056 h 3878204"/>
              <a:gd name="connsiteX11" fmla="*/ 1747426 w 3156185"/>
              <a:gd name="connsiteY11" fmla="*/ 218722 h 3878204"/>
              <a:gd name="connsiteX0" fmla="*/ 1747426 w 3156185"/>
              <a:gd name="connsiteY0" fmla="*/ 84666 h 3744148"/>
              <a:gd name="connsiteX1" fmla="*/ 576204 w 3156185"/>
              <a:gd name="connsiteY1" fmla="*/ 1312333 h 3744148"/>
              <a:gd name="connsiteX2" fmla="*/ 68204 w 3156185"/>
              <a:gd name="connsiteY2" fmla="*/ 2342444 h 3744148"/>
              <a:gd name="connsiteX3" fmla="*/ 166981 w 3156185"/>
              <a:gd name="connsiteY3" fmla="*/ 3203222 h 3744148"/>
              <a:gd name="connsiteX4" fmla="*/ 1041870 w 3156185"/>
              <a:gd name="connsiteY4" fmla="*/ 3711222 h 3744148"/>
              <a:gd name="connsiteX5" fmla="*/ 1944981 w 3156185"/>
              <a:gd name="connsiteY5" fmla="*/ 3400777 h 3744148"/>
              <a:gd name="connsiteX6" fmla="*/ 2819870 w 3156185"/>
              <a:gd name="connsiteY6" fmla="*/ 2046111 h 3744148"/>
              <a:gd name="connsiteX7" fmla="*/ 3144426 w 3156185"/>
              <a:gd name="connsiteY7" fmla="*/ 987777 h 3744148"/>
              <a:gd name="connsiteX8" fmla="*/ 2890426 w 3156185"/>
              <a:gd name="connsiteY8" fmla="*/ 211666 h 3744148"/>
              <a:gd name="connsiteX9" fmla="*/ 2579981 w 3156185"/>
              <a:gd name="connsiteY9" fmla="*/ 0 h 3744148"/>
              <a:gd name="connsiteX10" fmla="*/ 1747426 w 3156185"/>
              <a:gd name="connsiteY10" fmla="*/ 84666 h 3744148"/>
              <a:gd name="connsiteX0" fmla="*/ 1747426 w 3156185"/>
              <a:gd name="connsiteY0" fmla="*/ 218722 h 3878204"/>
              <a:gd name="connsiteX1" fmla="*/ 576204 w 3156185"/>
              <a:gd name="connsiteY1" fmla="*/ 1446389 h 3878204"/>
              <a:gd name="connsiteX2" fmla="*/ 68204 w 3156185"/>
              <a:gd name="connsiteY2" fmla="*/ 2476500 h 3878204"/>
              <a:gd name="connsiteX3" fmla="*/ 166981 w 3156185"/>
              <a:gd name="connsiteY3" fmla="*/ 3337278 h 3878204"/>
              <a:gd name="connsiteX4" fmla="*/ 1041870 w 3156185"/>
              <a:gd name="connsiteY4" fmla="*/ 3845278 h 3878204"/>
              <a:gd name="connsiteX5" fmla="*/ 1944981 w 3156185"/>
              <a:gd name="connsiteY5" fmla="*/ 3534833 h 3878204"/>
              <a:gd name="connsiteX6" fmla="*/ 2819870 w 3156185"/>
              <a:gd name="connsiteY6" fmla="*/ 2180167 h 3878204"/>
              <a:gd name="connsiteX7" fmla="*/ 3144426 w 3156185"/>
              <a:gd name="connsiteY7" fmla="*/ 1121833 h 3878204"/>
              <a:gd name="connsiteX8" fmla="*/ 2890426 w 3156185"/>
              <a:gd name="connsiteY8" fmla="*/ 345722 h 3878204"/>
              <a:gd name="connsiteX9" fmla="*/ 2579981 w 3156185"/>
              <a:gd name="connsiteY9" fmla="*/ 134056 h 3878204"/>
              <a:gd name="connsiteX10" fmla="*/ 1747426 w 3156185"/>
              <a:gd name="connsiteY10" fmla="*/ 218722 h 3878204"/>
              <a:gd name="connsiteX0" fmla="*/ 1747426 w 3156185"/>
              <a:gd name="connsiteY0" fmla="*/ 218722 h 3878204"/>
              <a:gd name="connsiteX1" fmla="*/ 576204 w 3156185"/>
              <a:gd name="connsiteY1" fmla="*/ 1446389 h 3878204"/>
              <a:gd name="connsiteX2" fmla="*/ 68204 w 3156185"/>
              <a:gd name="connsiteY2" fmla="*/ 2476500 h 3878204"/>
              <a:gd name="connsiteX3" fmla="*/ 166981 w 3156185"/>
              <a:gd name="connsiteY3" fmla="*/ 3337278 h 3878204"/>
              <a:gd name="connsiteX4" fmla="*/ 1041870 w 3156185"/>
              <a:gd name="connsiteY4" fmla="*/ 3845278 h 3878204"/>
              <a:gd name="connsiteX5" fmla="*/ 1944981 w 3156185"/>
              <a:gd name="connsiteY5" fmla="*/ 3534833 h 3878204"/>
              <a:gd name="connsiteX6" fmla="*/ 2819870 w 3156185"/>
              <a:gd name="connsiteY6" fmla="*/ 2180167 h 3878204"/>
              <a:gd name="connsiteX7" fmla="*/ 3144426 w 3156185"/>
              <a:gd name="connsiteY7" fmla="*/ 1121833 h 3878204"/>
              <a:gd name="connsiteX8" fmla="*/ 2890426 w 3156185"/>
              <a:gd name="connsiteY8" fmla="*/ 345722 h 3878204"/>
              <a:gd name="connsiteX9" fmla="*/ 2506603 w 3156185"/>
              <a:gd name="connsiteY9" fmla="*/ 108656 h 3878204"/>
              <a:gd name="connsiteX10" fmla="*/ 1747426 w 3156185"/>
              <a:gd name="connsiteY10" fmla="*/ 218722 h 387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56185" h="3878204">
                <a:moveTo>
                  <a:pt x="1747426" y="218722"/>
                </a:moveTo>
                <a:cubicBezTo>
                  <a:pt x="1151467" y="683448"/>
                  <a:pt x="856074" y="1070093"/>
                  <a:pt x="576204" y="1446389"/>
                </a:cubicBezTo>
                <a:cubicBezTo>
                  <a:pt x="296334" y="1822685"/>
                  <a:pt x="136408" y="2161352"/>
                  <a:pt x="68204" y="2476500"/>
                </a:cubicBezTo>
                <a:cubicBezTo>
                  <a:pt x="0" y="2791648"/>
                  <a:pt x="4703" y="3109148"/>
                  <a:pt x="166981" y="3337278"/>
                </a:cubicBezTo>
                <a:cubicBezTo>
                  <a:pt x="329259" y="3565408"/>
                  <a:pt x="745537" y="3812352"/>
                  <a:pt x="1041870" y="3845278"/>
                </a:cubicBezTo>
                <a:cubicBezTo>
                  <a:pt x="1338203" y="3878204"/>
                  <a:pt x="1648648" y="3812351"/>
                  <a:pt x="1944981" y="3534833"/>
                </a:cubicBezTo>
                <a:cubicBezTo>
                  <a:pt x="2241314" y="3257315"/>
                  <a:pt x="2619963" y="2582334"/>
                  <a:pt x="2819870" y="2180167"/>
                </a:cubicBezTo>
                <a:cubicBezTo>
                  <a:pt x="3019777" y="1778000"/>
                  <a:pt x="3132667" y="1427574"/>
                  <a:pt x="3144426" y="1121833"/>
                </a:cubicBezTo>
                <a:cubicBezTo>
                  <a:pt x="3156185" y="816092"/>
                  <a:pt x="2996730" y="514585"/>
                  <a:pt x="2890426" y="345722"/>
                </a:cubicBezTo>
                <a:cubicBezTo>
                  <a:pt x="2784122" y="176859"/>
                  <a:pt x="2506603" y="108656"/>
                  <a:pt x="2506603" y="108656"/>
                </a:cubicBezTo>
                <a:cubicBezTo>
                  <a:pt x="2316103" y="87489"/>
                  <a:pt x="2081389" y="0"/>
                  <a:pt x="1747426" y="218722"/>
                </a:cubicBezTo>
                <a:close/>
              </a:path>
            </a:pathLst>
          </a:custGeom>
          <a:noFill/>
          <a:ln w="762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3810000" y="1981200"/>
            <a:ext cx="1447800" cy="1600200"/>
          </a:xfrm>
          <a:prstGeom prst="rightArrow">
            <a:avLst>
              <a:gd name="adj1" fmla="val 65873"/>
              <a:gd name="adj2" fmla="val 66439"/>
            </a:avLst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G_8245+ 1024px 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52400" y="342900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smtClean="0"/>
              <a:t>devices that sense touch and fingerprint </a:t>
            </a:r>
            <a:r>
              <a:rPr lang="en-US" sz="4800" b="1" dirty="0" smtClean="0">
                <a:solidFill>
                  <a:srgbClr val="FF9900"/>
                </a:solidFill>
              </a:rPr>
              <a:t>already exist</a:t>
            </a:r>
            <a:endParaRPr lang="en-US" sz="48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G_8245+ 1024px 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2009-HolzBaudisch-Guardian Fingerprint Reader and Motion on screen small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715000"/>
            <a:ext cx="6960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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this is very different from micro rolls [CHI 2009]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G_8245+ 1024px 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3276600"/>
            <a:ext cx="9144000" cy="30469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</a:rPr>
              <a:t>calibration</a:t>
            </a:r>
          </a:p>
          <a:p>
            <a:pPr algn="l"/>
            <a:r>
              <a:rPr lang="en-US" dirty="0" smtClean="0"/>
              <a:t>have user touch a known target repeatedly and with different finger postures </a:t>
            </a:r>
            <a:r>
              <a:rPr lang="en-US" dirty="0" smtClean="0">
                <a:sym typeface="Wingdings"/>
              </a:rPr>
              <a:t> c</a:t>
            </a:r>
            <a:r>
              <a:rPr lang="en-US" dirty="0" smtClean="0"/>
              <a:t>reate database of (fingerprint, target offset)</a:t>
            </a:r>
          </a:p>
          <a:p>
            <a:pPr algn="l"/>
            <a:endParaRPr lang="en-US" b="1" dirty="0" smtClean="0">
              <a:solidFill>
                <a:srgbClr val="FF9900"/>
              </a:solidFill>
            </a:endParaRPr>
          </a:p>
          <a:p>
            <a:pPr algn="l"/>
            <a:r>
              <a:rPr lang="en-US" b="1" dirty="0" smtClean="0">
                <a:solidFill>
                  <a:srgbClr val="FF9900"/>
                </a:solidFill>
              </a:rPr>
              <a:t>use</a:t>
            </a:r>
          </a:p>
          <a:p>
            <a:pPr algn="l"/>
            <a:r>
              <a:rPr lang="en-US" dirty="0" smtClean="0"/>
              <a:t>obtain fingerprint as user touches the device</a:t>
            </a:r>
          </a:p>
          <a:p>
            <a:pPr algn="l"/>
            <a:r>
              <a:rPr lang="en-US" dirty="0" smtClean="0"/>
              <a:t>look up similar fingerprints in the database</a:t>
            </a:r>
          </a:p>
          <a:p>
            <a:pPr algn="l"/>
            <a:r>
              <a:rPr lang="en-US" dirty="0" smtClean="0"/>
              <a:t>aggregate associated offsets (</a:t>
            </a:r>
            <a:r>
              <a:rPr lang="en-US" i="1" dirty="0" err="1" smtClean="0"/>
              <a:t>k</a:t>
            </a:r>
            <a:r>
              <a:rPr lang="en-US" dirty="0" smtClean="0"/>
              <a:t> nearest neighbor) and apply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-334328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7F7F7F"/>
                </a:solidFill>
              </a:rPr>
              <a:t>algorithm</a:t>
            </a:r>
            <a:endParaRPr lang="en-US" sz="90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386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7F7F7F"/>
                </a:solidFill>
              </a:rPr>
              <a:t>user study 2</a:t>
            </a:r>
            <a:endParaRPr lang="en-US" sz="90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Q:\Baudisch\Projects\Fingerprint\Images\2009_09_11 David Setup\7 IMG_1035+r2cgssmall sharp.jpg"/>
          <p:cNvPicPr>
            <a:picLocks noChangeAspect="1" noChangeArrowheads="1"/>
          </p:cNvPicPr>
          <p:nvPr/>
        </p:nvPicPr>
        <p:blipFill>
          <a:blip r:embed="rId2"/>
          <a:srcRect r="117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Oval 14"/>
          <p:cNvSpPr>
            <a:spLocks noChangeAspect="1" noChangeArrowheads="1"/>
          </p:cNvSpPr>
          <p:nvPr/>
        </p:nvSpPr>
        <p:spPr bwMode="auto">
          <a:xfrm>
            <a:off x="-228600" y="-119063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1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1190644" y="276225"/>
            <a:ext cx="653624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tracking device</a:t>
            </a:r>
            <a:endParaRPr lang="en-US" sz="7000" b="1" dirty="0">
              <a:solidFill>
                <a:srgbClr val="FF9900"/>
              </a:solidFill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3505200" y="2895600"/>
            <a:ext cx="2133600" cy="2133600"/>
          </a:xfrm>
          <a:prstGeom prst="ellipse">
            <a:avLst/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81000" y="4267200"/>
            <a:ext cx="2209800" cy="2209800"/>
          </a:xfrm>
          <a:prstGeom prst="ellipse">
            <a:avLst/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 rot="16200000" flipH="1">
            <a:off x="5597273" y="4479676"/>
            <a:ext cx="922060" cy="1226860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697133" y="5348111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fingerprint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19400" y="54864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optical tracker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0" y="6063715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 “simulated capacitive”</a:t>
            </a:r>
          </a:p>
          <a:p>
            <a:pPr algn="l"/>
            <a:r>
              <a:rPr lang="en-US" dirty="0" smtClean="0"/>
              <a:t>  (just contact area)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 bwMode="auto">
          <a:xfrm rot="16200000" flipH="1">
            <a:off x="5067300" y="4914900"/>
            <a:ext cx="1295400" cy="1219200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2576285" y="5715000"/>
            <a:ext cx="267305" cy="0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Q:\Baudisch\Projects\Fingerprint\Images\XXX\_IMG_09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699"/>
          </a:xfrm>
          <a:prstGeom prst="rect">
            <a:avLst/>
          </a:prstGeom>
          <a:noFill/>
        </p:spPr>
      </p:pic>
      <p:sp>
        <p:nvSpPr>
          <p:cNvPr id="2" name="Oval 14"/>
          <p:cNvSpPr>
            <a:spLocks noChangeAspect="1" noChangeArrowheads="1"/>
          </p:cNvSpPr>
          <p:nvPr/>
        </p:nvSpPr>
        <p:spPr bwMode="auto">
          <a:xfrm>
            <a:off x="-228600" y="-119063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>
                <a:solidFill>
                  <a:srgbClr val="FF9900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1048032" y="276225"/>
            <a:ext cx="33408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rotation</a:t>
            </a:r>
            <a:endParaRPr lang="en-US" sz="70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Q:\Baudisch\Projects\Fingerprint\Images\XXX\_IMG_09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697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 bwMode="auto">
          <a:xfrm>
            <a:off x="685800" y="2819400"/>
            <a:ext cx="7772400" cy="3962400"/>
          </a:xfrm>
          <a:prstGeom prst="rect">
            <a:avLst/>
          </a:prstGeom>
          <a:solidFill>
            <a:schemeClr val="bg1">
              <a:alpha val="4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" name="Oval 14"/>
          <p:cNvSpPr>
            <a:spLocks noChangeAspect="1" noChangeArrowheads="1"/>
          </p:cNvSpPr>
          <p:nvPr/>
        </p:nvSpPr>
        <p:spPr bwMode="auto">
          <a:xfrm>
            <a:off x="-228600" y="-119063"/>
            <a:ext cx="1524000" cy="14906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sz="12000" dirty="0" smtClean="0">
                <a:solidFill>
                  <a:srgbClr val="FF9900"/>
                </a:solidFill>
                <a:latin typeface="Arial Black" pitchFamily="34" charset="0"/>
              </a:rPr>
              <a:t>3</a:t>
            </a:r>
            <a:endParaRPr lang="en-US" sz="12000" dirty="0">
              <a:solidFill>
                <a:srgbClr val="FF9900"/>
              </a:solidFill>
              <a:latin typeface="Arial Black" pitchFamily="34" charset="0"/>
            </a:endParaRP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1190644" y="276225"/>
            <a:ext cx="468784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7000" b="1" dirty="0" smtClean="0">
                <a:solidFill>
                  <a:srgbClr val="FF9900"/>
                </a:solidFill>
              </a:rPr>
              <a:t>roll &amp; pitch</a:t>
            </a:r>
            <a:endParaRPr lang="en-US" sz="7000" b="1" dirty="0">
              <a:solidFill>
                <a:srgbClr val="FF99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1" y="3047997"/>
          <a:ext cx="7238999" cy="3505201"/>
        </p:xfrm>
        <a:graphic>
          <a:graphicData uri="http://schemas.openxmlformats.org/drawingml/2006/table">
            <a:tbl>
              <a:tblPr/>
              <a:tblGrid>
                <a:gridCol w="1198355"/>
                <a:gridCol w="249444"/>
                <a:gridCol w="1219200"/>
                <a:gridCol w="1143000"/>
                <a:gridCol w="1219200"/>
                <a:gridCol w="1143000"/>
                <a:gridCol w="1066800"/>
              </a:tblGrid>
              <a:tr h="500743">
                <a:tc gridSpan="2"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roll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-15°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0°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15°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45°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90°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74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pitch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0074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15°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074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25°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074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45°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074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65°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0743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90°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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914400" y="3352800"/>
            <a:ext cx="6636007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2800" b="1" dirty="0" smtClean="0">
                <a:solidFill>
                  <a:srgbClr val="FF9900"/>
                </a:solidFill>
              </a:rPr>
              <a:t>optical 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beats simulated capacitive by ~3x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(based on user study 1)</a:t>
            </a:r>
          </a:p>
          <a:p>
            <a:pPr algn="l"/>
            <a:endParaRPr lang="en-US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2800" b="1" dirty="0" smtClean="0">
                <a:solidFill>
                  <a:srgbClr val="FF9900"/>
                </a:solidFill>
              </a:rPr>
              <a:t>fingerprint 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beats simulated capacitive</a:t>
            </a:r>
          </a:p>
          <a:p>
            <a:pPr algn="l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(let’s find out by how much)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144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0" dirty="0" smtClean="0">
                <a:solidFill>
                  <a:srgbClr val="7F7F7F"/>
                </a:solidFill>
              </a:rPr>
              <a:t>hypotheses</a:t>
            </a:r>
            <a:endParaRPr lang="en-US" sz="90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762000" y="1160621"/>
            <a:ext cx="4572966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3200" dirty="0" smtClean="0">
                <a:solidFill>
                  <a:srgbClr val="404040"/>
                </a:solidFill>
              </a:rPr>
              <a:t>   2 rotations</a:t>
            </a:r>
            <a:endParaRPr lang="en-US" sz="3200" dirty="0">
              <a:solidFill>
                <a:srgbClr val="404040"/>
              </a:solidFill>
            </a:endParaRPr>
          </a:p>
          <a:p>
            <a:pPr algn="l"/>
            <a:r>
              <a:rPr lang="en-US" sz="3200" dirty="0" smtClean="0">
                <a:solidFill>
                  <a:srgbClr val="404040"/>
                </a:solidFill>
              </a:rPr>
              <a:t>× 13 angles</a:t>
            </a:r>
          </a:p>
          <a:p>
            <a:pPr algn="l"/>
            <a:r>
              <a:rPr lang="en-US" sz="3200" dirty="0" smtClean="0">
                <a:solidFill>
                  <a:srgbClr val="404040"/>
                </a:solidFill>
              </a:rPr>
              <a:t>× 5 repetitions per angle</a:t>
            </a:r>
          </a:p>
          <a:p>
            <a:pPr algn="l"/>
            <a:r>
              <a:rPr lang="en-US" sz="3200" dirty="0" smtClean="0">
                <a:solidFill>
                  <a:srgbClr val="404040"/>
                </a:solidFill>
              </a:rPr>
              <a:t>× 5 blocks</a:t>
            </a:r>
          </a:p>
          <a:p>
            <a:pPr algn="l"/>
            <a:endParaRPr lang="en-US" sz="3200" dirty="0" smtClean="0">
              <a:solidFill>
                <a:srgbClr val="404040"/>
              </a:solidFill>
            </a:endParaRPr>
          </a:p>
          <a:p>
            <a:pPr algn="l"/>
            <a:r>
              <a:rPr lang="en-US" sz="3200" b="1" dirty="0" smtClean="0">
                <a:solidFill>
                  <a:srgbClr val="FF9900"/>
                </a:solidFill>
              </a:rPr>
              <a:t>= 650 trials / participant</a:t>
            </a:r>
          </a:p>
          <a:p>
            <a:pPr algn="l"/>
            <a:endParaRPr lang="en-US" sz="3200" dirty="0">
              <a:solidFill>
                <a:srgbClr val="404040"/>
              </a:solidFill>
            </a:endParaRPr>
          </a:p>
          <a:p>
            <a:pPr algn="l"/>
            <a:r>
              <a:rPr lang="en-US" sz="3200" dirty="0" smtClean="0">
                <a:solidFill>
                  <a:srgbClr val="404040"/>
                </a:solidFill>
              </a:rPr>
              <a:t>12 </a:t>
            </a:r>
            <a:r>
              <a:rPr lang="en-US" sz="3200" dirty="0">
                <a:solidFill>
                  <a:srgbClr val="404040"/>
                </a:solidFill>
              </a:rPr>
              <a:t>participants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0386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dirty="0" smtClean="0">
                <a:solidFill>
                  <a:srgbClr val="404040"/>
                </a:solidFill>
              </a:rPr>
              <a:t>design</a:t>
            </a:r>
            <a:endParaRPr lang="en-US" sz="90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386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404040"/>
                </a:solidFill>
              </a:rPr>
              <a:t>results</a:t>
            </a:r>
            <a:endParaRPr lang="en-US" sz="9000" b="1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752600" y="457200"/>
            <a:ext cx="6248400" cy="5223933"/>
            <a:chOff x="2667000" y="457200"/>
            <a:chExt cx="4710289" cy="5223933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/>
            <a:srcRect l="57574" t="47210" b="13433"/>
            <a:stretch>
              <a:fillRect/>
            </a:stretch>
          </p:blipFill>
          <p:spPr bwMode="auto">
            <a:xfrm>
              <a:off x="4191000" y="3290711"/>
              <a:ext cx="3186289" cy="236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/>
            <a:srcRect l="18004" r="61704" b="12962"/>
            <a:stretch>
              <a:fillRect/>
            </a:stretch>
          </p:blipFill>
          <p:spPr bwMode="auto">
            <a:xfrm>
              <a:off x="2667000" y="457200"/>
              <a:ext cx="1524000" cy="5223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Rectangle 6"/>
          <p:cNvSpPr/>
          <p:nvPr/>
        </p:nvSpPr>
        <p:spPr>
          <a:xfrm>
            <a:off x="5847673" y="6412468"/>
            <a:ext cx="3268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 sz="18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dirty="0" smtClean="0"/>
              <a:t>error bars are standard deviation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-48625" y="1039225"/>
            <a:ext cx="1380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dirty="0" smtClean="0"/>
              <a:t>spread in cm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-3048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7F7F7F"/>
                </a:solidFill>
              </a:rPr>
              <a:t>results</a:t>
            </a:r>
            <a:endParaRPr lang="en-US" sz="9000" b="1" dirty="0">
              <a:solidFill>
                <a:srgbClr val="7F7F7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23533" y="5569803"/>
            <a:ext cx="15532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simulated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capacitive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/>
          <a:srcRect l="5829" r="80981" b="12962"/>
          <a:stretch>
            <a:fillRect/>
          </a:stretch>
        </p:blipFill>
        <p:spPr bwMode="auto">
          <a:xfrm>
            <a:off x="914400" y="457200"/>
            <a:ext cx="990600" cy="5223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3886200" y="5786735"/>
            <a:ext cx="1556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fingerprint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12267" y="5791200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optical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2514600" y="3352800"/>
            <a:ext cx="4419600" cy="1066800"/>
          </a:xfrm>
          <a:prstGeom prst="rightArrow">
            <a:avLst>
              <a:gd name="adj1" fmla="val 50000"/>
              <a:gd name="adj2" fmla="val 104895"/>
            </a:avLst>
          </a:prstGeom>
          <a:solidFill>
            <a:srgbClr val="FFFFFF"/>
          </a:solidFill>
          <a:ln w="76200" cap="flat" cmpd="sng" algn="ctr">
            <a:solidFill>
              <a:srgbClr val="B7F15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2200" dirty="0" smtClean="0">
                <a:solidFill>
                  <a:srgbClr val="404040"/>
                </a:solidFill>
                <a:latin typeface="Arial" charset="0"/>
              </a:rPr>
              <a:t>  as expected a factor of 3x</a:t>
            </a:r>
            <a:endParaRPr lang="en-US" sz="2200" dirty="0">
              <a:solidFill>
                <a:srgbClr val="404040"/>
              </a:solidFill>
              <a:latin typeface="Arial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2514600" y="4114800"/>
            <a:ext cx="2438400" cy="1066800"/>
          </a:xfrm>
          <a:prstGeom prst="rightArrow">
            <a:avLst>
              <a:gd name="adj1" fmla="val 50000"/>
              <a:gd name="adj2" fmla="val 104895"/>
            </a:avLst>
          </a:prstGeom>
          <a:solidFill>
            <a:srgbClr val="FFFFFF"/>
          </a:solidFill>
          <a:ln w="76200" cap="flat" cmpd="sng" algn="ctr">
            <a:solidFill>
              <a:srgbClr val="B7F15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2200" dirty="0" smtClean="0">
                <a:solidFill>
                  <a:srgbClr val="404040"/>
                </a:solidFill>
                <a:latin typeface="Arial" charset="0"/>
              </a:rPr>
              <a:t>    works!</a:t>
            </a:r>
            <a:endParaRPr lang="en-US" sz="2200" dirty="0">
              <a:solidFill>
                <a:srgbClr val="404040"/>
              </a:solidFill>
              <a:latin typeface="Arial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410200" y="3846285"/>
            <a:ext cx="3812376" cy="649515"/>
            <a:chOff x="5410200" y="3846285"/>
            <a:chExt cx="3812376" cy="649515"/>
          </a:xfrm>
        </p:grpSpPr>
        <p:sp>
          <p:nvSpPr>
            <p:cNvPr id="31" name="Right Bracket 30"/>
            <p:cNvSpPr/>
            <p:nvPr/>
          </p:nvSpPr>
          <p:spPr bwMode="auto">
            <a:xfrm>
              <a:off x="5410200" y="3962400"/>
              <a:ext cx="152400" cy="533400"/>
            </a:xfrm>
            <a:prstGeom prst="rightBracket">
              <a:avLst>
                <a:gd name="adj" fmla="val 40079"/>
              </a:avLst>
            </a:prstGeom>
            <a:noFill/>
            <a:ln w="762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562600" y="3846285"/>
              <a:ext cx="36599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9900"/>
                  </a:solidFill>
                  <a:latin typeface="Arial" charset="0"/>
                </a:rPr>
                <a:t>potential for improvement</a:t>
              </a:r>
              <a:endParaRPr lang="en-US" dirty="0">
                <a:solidFill>
                  <a:srgbClr val="FF99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8" grpId="0" animBg="1"/>
      <p:bldP spid="28" grpId="1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386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404040"/>
                </a:solidFill>
              </a:rPr>
              <a:t>conclusions</a:t>
            </a:r>
            <a:endParaRPr lang="en-US" sz="9000" b="1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5486400" y="3200400"/>
            <a:ext cx="3417888" cy="3657600"/>
            <a:chOff x="0" y="848"/>
            <a:chExt cx="2381" cy="2548"/>
          </a:xfrm>
        </p:grpSpPr>
        <p:sp>
          <p:nvSpPr>
            <p:cNvPr id="6" name="Freeform 3"/>
            <p:cNvSpPr>
              <a:spLocks/>
            </p:cNvSpPr>
            <p:nvPr/>
          </p:nvSpPr>
          <p:spPr bwMode="auto">
            <a:xfrm>
              <a:off x="1094" y="878"/>
              <a:ext cx="1284" cy="2507"/>
            </a:xfrm>
            <a:custGeom>
              <a:avLst/>
              <a:gdLst>
                <a:gd name="T0" fmla="*/ 978 w 1284"/>
                <a:gd name="T1" fmla="*/ 2507 h 2507"/>
                <a:gd name="T2" fmla="*/ 1174 w 1284"/>
                <a:gd name="T3" fmla="*/ 2495 h 2507"/>
                <a:gd name="T4" fmla="*/ 1267 w 1284"/>
                <a:gd name="T5" fmla="*/ 2173 h 2507"/>
                <a:gd name="T6" fmla="*/ 1277 w 1284"/>
                <a:gd name="T7" fmla="*/ 1955 h 2507"/>
                <a:gd name="T8" fmla="*/ 1269 w 1284"/>
                <a:gd name="T9" fmla="*/ 1799 h 2507"/>
                <a:gd name="T10" fmla="*/ 1262 w 1284"/>
                <a:gd name="T11" fmla="*/ 1700 h 2507"/>
                <a:gd name="T12" fmla="*/ 1222 w 1284"/>
                <a:gd name="T13" fmla="*/ 1403 h 2507"/>
                <a:gd name="T14" fmla="*/ 1163 w 1284"/>
                <a:gd name="T15" fmla="*/ 977 h 2507"/>
                <a:gd name="T16" fmla="*/ 1145 w 1284"/>
                <a:gd name="T17" fmla="*/ 866 h 2507"/>
                <a:gd name="T18" fmla="*/ 1049 w 1284"/>
                <a:gd name="T19" fmla="*/ 636 h 2507"/>
                <a:gd name="T20" fmla="*/ 962 w 1284"/>
                <a:gd name="T21" fmla="*/ 458 h 2507"/>
                <a:gd name="T22" fmla="*/ 873 w 1284"/>
                <a:gd name="T23" fmla="*/ 364 h 2507"/>
                <a:gd name="T24" fmla="*/ 725 w 1284"/>
                <a:gd name="T25" fmla="*/ 322 h 2507"/>
                <a:gd name="T26" fmla="*/ 606 w 1284"/>
                <a:gd name="T27" fmla="*/ 341 h 2507"/>
                <a:gd name="T28" fmla="*/ 497 w 1284"/>
                <a:gd name="T29" fmla="*/ 341 h 2507"/>
                <a:gd name="T30" fmla="*/ 354 w 1284"/>
                <a:gd name="T31" fmla="*/ 317 h 2507"/>
                <a:gd name="T32" fmla="*/ 336 w 1284"/>
                <a:gd name="T33" fmla="*/ 156 h 2507"/>
                <a:gd name="T34" fmla="*/ 401 w 1284"/>
                <a:gd name="T35" fmla="*/ 99 h 2507"/>
                <a:gd name="T36" fmla="*/ 413 w 1284"/>
                <a:gd name="T37" fmla="*/ 52 h 2507"/>
                <a:gd name="T38" fmla="*/ 72 w 1284"/>
                <a:gd name="T39" fmla="*/ 416 h 2507"/>
                <a:gd name="T40" fmla="*/ 851 w 1284"/>
                <a:gd name="T41" fmla="*/ 1448 h 2507"/>
                <a:gd name="T42" fmla="*/ 978 w 1284"/>
                <a:gd name="T43" fmla="*/ 1848 h 2507"/>
                <a:gd name="T44" fmla="*/ 978 w 1284"/>
                <a:gd name="T45" fmla="*/ 2020 h 2507"/>
                <a:gd name="T46" fmla="*/ 978 w 1284"/>
                <a:gd name="T47" fmla="*/ 2507 h 250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84"/>
                <a:gd name="T73" fmla="*/ 0 h 2507"/>
                <a:gd name="T74" fmla="*/ 1284 w 1284"/>
                <a:gd name="T75" fmla="*/ 2507 h 250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84" h="2507">
                  <a:moveTo>
                    <a:pt x="978" y="2507"/>
                  </a:moveTo>
                  <a:lnTo>
                    <a:pt x="1174" y="2495"/>
                  </a:lnTo>
                  <a:cubicBezTo>
                    <a:pt x="1222" y="2439"/>
                    <a:pt x="1250" y="2263"/>
                    <a:pt x="1267" y="2173"/>
                  </a:cubicBezTo>
                  <a:cubicBezTo>
                    <a:pt x="1284" y="2083"/>
                    <a:pt x="1277" y="2017"/>
                    <a:pt x="1277" y="1955"/>
                  </a:cubicBezTo>
                  <a:cubicBezTo>
                    <a:pt x="1277" y="1893"/>
                    <a:pt x="1272" y="1841"/>
                    <a:pt x="1269" y="1799"/>
                  </a:cubicBezTo>
                  <a:cubicBezTo>
                    <a:pt x="1267" y="1757"/>
                    <a:pt x="1269" y="1764"/>
                    <a:pt x="1262" y="1700"/>
                  </a:cubicBezTo>
                  <a:cubicBezTo>
                    <a:pt x="1254" y="1633"/>
                    <a:pt x="1237" y="1522"/>
                    <a:pt x="1222" y="1403"/>
                  </a:cubicBezTo>
                  <a:cubicBezTo>
                    <a:pt x="1205" y="1282"/>
                    <a:pt x="1175" y="1067"/>
                    <a:pt x="1163" y="977"/>
                  </a:cubicBezTo>
                  <a:cubicBezTo>
                    <a:pt x="1148" y="888"/>
                    <a:pt x="1165" y="921"/>
                    <a:pt x="1145" y="866"/>
                  </a:cubicBezTo>
                  <a:cubicBezTo>
                    <a:pt x="1128" y="809"/>
                    <a:pt x="1081" y="705"/>
                    <a:pt x="1049" y="636"/>
                  </a:cubicBezTo>
                  <a:cubicBezTo>
                    <a:pt x="1019" y="569"/>
                    <a:pt x="992" y="502"/>
                    <a:pt x="962" y="458"/>
                  </a:cubicBezTo>
                  <a:cubicBezTo>
                    <a:pt x="933" y="411"/>
                    <a:pt x="913" y="388"/>
                    <a:pt x="873" y="364"/>
                  </a:cubicBezTo>
                  <a:cubicBezTo>
                    <a:pt x="834" y="341"/>
                    <a:pt x="769" y="324"/>
                    <a:pt x="725" y="322"/>
                  </a:cubicBezTo>
                  <a:cubicBezTo>
                    <a:pt x="680" y="317"/>
                    <a:pt x="643" y="339"/>
                    <a:pt x="606" y="341"/>
                  </a:cubicBezTo>
                  <a:cubicBezTo>
                    <a:pt x="569" y="344"/>
                    <a:pt x="539" y="344"/>
                    <a:pt x="497" y="341"/>
                  </a:cubicBezTo>
                  <a:cubicBezTo>
                    <a:pt x="455" y="337"/>
                    <a:pt x="381" y="346"/>
                    <a:pt x="354" y="317"/>
                  </a:cubicBezTo>
                  <a:cubicBezTo>
                    <a:pt x="327" y="285"/>
                    <a:pt x="329" y="193"/>
                    <a:pt x="336" y="156"/>
                  </a:cubicBezTo>
                  <a:cubicBezTo>
                    <a:pt x="346" y="121"/>
                    <a:pt x="388" y="116"/>
                    <a:pt x="401" y="99"/>
                  </a:cubicBezTo>
                  <a:cubicBezTo>
                    <a:pt x="413" y="82"/>
                    <a:pt x="468" y="0"/>
                    <a:pt x="413" y="52"/>
                  </a:cubicBezTo>
                  <a:cubicBezTo>
                    <a:pt x="359" y="104"/>
                    <a:pt x="0" y="183"/>
                    <a:pt x="72" y="416"/>
                  </a:cubicBezTo>
                  <a:cubicBezTo>
                    <a:pt x="143" y="648"/>
                    <a:pt x="700" y="1209"/>
                    <a:pt x="851" y="1448"/>
                  </a:cubicBezTo>
                  <a:cubicBezTo>
                    <a:pt x="1002" y="1687"/>
                    <a:pt x="957" y="1753"/>
                    <a:pt x="978" y="1848"/>
                  </a:cubicBezTo>
                  <a:cubicBezTo>
                    <a:pt x="999" y="1943"/>
                    <a:pt x="978" y="1910"/>
                    <a:pt x="978" y="2020"/>
                  </a:cubicBezTo>
                  <a:cubicBezTo>
                    <a:pt x="978" y="2130"/>
                    <a:pt x="978" y="2507"/>
                    <a:pt x="978" y="2507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auto">
            <a:xfrm>
              <a:off x="0" y="848"/>
              <a:ext cx="1573" cy="2522"/>
            </a:xfrm>
            <a:custGeom>
              <a:avLst/>
              <a:gdLst>
                <a:gd name="T0" fmla="*/ 27 w 1573"/>
                <a:gd name="T1" fmla="*/ 2522 h 2522"/>
                <a:gd name="T2" fmla="*/ 67 w 1573"/>
                <a:gd name="T3" fmla="*/ 2161 h 2522"/>
                <a:gd name="T4" fmla="*/ 171 w 1573"/>
                <a:gd name="T5" fmla="*/ 1990 h 2522"/>
                <a:gd name="T6" fmla="*/ 233 w 1573"/>
                <a:gd name="T7" fmla="*/ 1512 h 2522"/>
                <a:gd name="T8" fmla="*/ 247 w 1573"/>
                <a:gd name="T9" fmla="*/ 1190 h 2522"/>
                <a:gd name="T10" fmla="*/ 339 w 1573"/>
                <a:gd name="T11" fmla="*/ 787 h 2522"/>
                <a:gd name="T12" fmla="*/ 436 w 1573"/>
                <a:gd name="T13" fmla="*/ 708 h 2522"/>
                <a:gd name="T14" fmla="*/ 505 w 1573"/>
                <a:gd name="T15" fmla="*/ 634 h 2522"/>
                <a:gd name="T16" fmla="*/ 661 w 1573"/>
                <a:gd name="T17" fmla="*/ 599 h 2522"/>
                <a:gd name="T18" fmla="*/ 797 w 1573"/>
                <a:gd name="T19" fmla="*/ 547 h 2522"/>
                <a:gd name="T20" fmla="*/ 931 w 1573"/>
                <a:gd name="T21" fmla="*/ 433 h 2522"/>
                <a:gd name="T22" fmla="*/ 950 w 1573"/>
                <a:gd name="T23" fmla="*/ 250 h 2522"/>
                <a:gd name="T24" fmla="*/ 935 w 1573"/>
                <a:gd name="T25" fmla="*/ 67 h 2522"/>
                <a:gd name="T26" fmla="*/ 1502 w 1573"/>
                <a:gd name="T27" fmla="*/ 61 h 2522"/>
                <a:gd name="T28" fmla="*/ 1360 w 1573"/>
                <a:gd name="T29" fmla="*/ 245 h 2522"/>
                <a:gd name="T30" fmla="*/ 705 w 1573"/>
                <a:gd name="T31" fmla="*/ 1529 h 2522"/>
                <a:gd name="T32" fmla="*/ 616 w 1573"/>
                <a:gd name="T33" fmla="*/ 1433 h 2522"/>
                <a:gd name="T34" fmla="*/ 475 w 1573"/>
                <a:gd name="T35" fmla="*/ 1937 h 2522"/>
                <a:gd name="T36" fmla="*/ 362 w 1573"/>
                <a:gd name="T37" fmla="*/ 2317 h 2522"/>
                <a:gd name="T38" fmla="*/ 226 w 1573"/>
                <a:gd name="T39" fmla="*/ 2513 h 2522"/>
                <a:gd name="T40" fmla="*/ 27 w 1573"/>
                <a:gd name="T41" fmla="*/ 2522 h 252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73"/>
                <a:gd name="T64" fmla="*/ 0 h 2522"/>
                <a:gd name="T65" fmla="*/ 1573 w 1573"/>
                <a:gd name="T66" fmla="*/ 2522 h 252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73" h="2522">
                  <a:moveTo>
                    <a:pt x="27" y="2522"/>
                  </a:moveTo>
                  <a:cubicBezTo>
                    <a:pt x="0" y="2520"/>
                    <a:pt x="42" y="2250"/>
                    <a:pt x="67" y="2161"/>
                  </a:cubicBezTo>
                  <a:cubicBezTo>
                    <a:pt x="92" y="2074"/>
                    <a:pt x="146" y="2096"/>
                    <a:pt x="171" y="1990"/>
                  </a:cubicBezTo>
                  <a:cubicBezTo>
                    <a:pt x="198" y="1881"/>
                    <a:pt x="220" y="1643"/>
                    <a:pt x="233" y="1512"/>
                  </a:cubicBezTo>
                  <a:cubicBezTo>
                    <a:pt x="245" y="1381"/>
                    <a:pt x="230" y="1312"/>
                    <a:pt x="247" y="1190"/>
                  </a:cubicBezTo>
                  <a:cubicBezTo>
                    <a:pt x="265" y="1072"/>
                    <a:pt x="309" y="866"/>
                    <a:pt x="339" y="787"/>
                  </a:cubicBezTo>
                  <a:cubicBezTo>
                    <a:pt x="371" y="708"/>
                    <a:pt x="411" y="733"/>
                    <a:pt x="436" y="708"/>
                  </a:cubicBezTo>
                  <a:cubicBezTo>
                    <a:pt x="463" y="681"/>
                    <a:pt x="468" y="651"/>
                    <a:pt x="505" y="634"/>
                  </a:cubicBezTo>
                  <a:cubicBezTo>
                    <a:pt x="542" y="616"/>
                    <a:pt x="614" y="614"/>
                    <a:pt x="661" y="599"/>
                  </a:cubicBezTo>
                  <a:cubicBezTo>
                    <a:pt x="710" y="584"/>
                    <a:pt x="752" y="574"/>
                    <a:pt x="797" y="547"/>
                  </a:cubicBezTo>
                  <a:cubicBezTo>
                    <a:pt x="844" y="517"/>
                    <a:pt x="903" y="483"/>
                    <a:pt x="931" y="433"/>
                  </a:cubicBezTo>
                  <a:cubicBezTo>
                    <a:pt x="955" y="386"/>
                    <a:pt x="950" y="312"/>
                    <a:pt x="950" y="250"/>
                  </a:cubicBezTo>
                  <a:lnTo>
                    <a:pt x="935" y="67"/>
                  </a:lnTo>
                  <a:lnTo>
                    <a:pt x="1502" y="61"/>
                  </a:lnTo>
                  <a:cubicBezTo>
                    <a:pt x="1573" y="91"/>
                    <a:pt x="1493" y="0"/>
                    <a:pt x="1360" y="245"/>
                  </a:cubicBezTo>
                  <a:cubicBezTo>
                    <a:pt x="1227" y="490"/>
                    <a:pt x="829" y="1331"/>
                    <a:pt x="705" y="1529"/>
                  </a:cubicBezTo>
                  <a:lnTo>
                    <a:pt x="616" y="1433"/>
                  </a:lnTo>
                  <a:cubicBezTo>
                    <a:pt x="578" y="1501"/>
                    <a:pt x="517" y="1790"/>
                    <a:pt x="475" y="1937"/>
                  </a:cubicBezTo>
                  <a:cubicBezTo>
                    <a:pt x="433" y="2084"/>
                    <a:pt x="404" y="2221"/>
                    <a:pt x="362" y="2317"/>
                  </a:cubicBezTo>
                  <a:cubicBezTo>
                    <a:pt x="320" y="2413"/>
                    <a:pt x="282" y="2479"/>
                    <a:pt x="226" y="2513"/>
                  </a:cubicBezTo>
                  <a:lnTo>
                    <a:pt x="27" y="2522"/>
                  </a:lnTo>
                  <a:close/>
                </a:path>
              </a:pathLst>
            </a:custGeom>
            <a:solidFill>
              <a:schemeClr val="bg1"/>
            </a:solidFill>
            <a:ln w="25400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483" y="1375"/>
              <a:ext cx="1536" cy="2012"/>
            </a:xfrm>
            <a:custGeom>
              <a:avLst/>
              <a:gdLst>
                <a:gd name="T0" fmla="*/ 72 w 621"/>
                <a:gd name="T1" fmla="*/ 420 h 813"/>
                <a:gd name="T2" fmla="*/ 90 w 621"/>
                <a:gd name="T3" fmla="*/ 462 h 813"/>
                <a:gd name="T4" fmla="*/ 99 w 621"/>
                <a:gd name="T5" fmla="*/ 516 h 813"/>
                <a:gd name="T6" fmla="*/ 84 w 621"/>
                <a:gd name="T7" fmla="*/ 561 h 813"/>
                <a:gd name="T8" fmla="*/ 84 w 621"/>
                <a:gd name="T9" fmla="*/ 600 h 813"/>
                <a:gd name="T10" fmla="*/ 69 w 621"/>
                <a:gd name="T11" fmla="*/ 660 h 813"/>
                <a:gd name="T12" fmla="*/ 0 w 621"/>
                <a:gd name="T13" fmla="*/ 813 h 813"/>
                <a:gd name="T14" fmla="*/ 588 w 621"/>
                <a:gd name="T15" fmla="*/ 804 h 813"/>
                <a:gd name="T16" fmla="*/ 567 w 621"/>
                <a:gd name="T17" fmla="*/ 723 h 813"/>
                <a:gd name="T18" fmla="*/ 579 w 621"/>
                <a:gd name="T19" fmla="*/ 681 h 813"/>
                <a:gd name="T20" fmla="*/ 561 w 621"/>
                <a:gd name="T21" fmla="*/ 651 h 813"/>
                <a:gd name="T22" fmla="*/ 585 w 621"/>
                <a:gd name="T23" fmla="*/ 576 h 813"/>
                <a:gd name="T24" fmla="*/ 582 w 621"/>
                <a:gd name="T25" fmla="*/ 555 h 813"/>
                <a:gd name="T26" fmla="*/ 600 w 621"/>
                <a:gd name="T27" fmla="*/ 519 h 813"/>
                <a:gd name="T28" fmla="*/ 603 w 621"/>
                <a:gd name="T29" fmla="*/ 399 h 813"/>
                <a:gd name="T30" fmla="*/ 621 w 621"/>
                <a:gd name="T31" fmla="*/ 159 h 813"/>
                <a:gd name="T32" fmla="*/ 468 w 621"/>
                <a:gd name="T33" fmla="*/ 24 h 813"/>
                <a:gd name="T34" fmla="*/ 255 w 621"/>
                <a:gd name="T35" fmla="*/ 0 h 813"/>
                <a:gd name="T36" fmla="*/ 30 w 621"/>
                <a:gd name="T37" fmla="*/ 165 h 8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21"/>
                <a:gd name="T58" fmla="*/ 0 h 813"/>
                <a:gd name="T59" fmla="*/ 621 w 621"/>
                <a:gd name="T60" fmla="*/ 813 h 8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21" h="813">
                  <a:moveTo>
                    <a:pt x="72" y="420"/>
                  </a:moveTo>
                  <a:lnTo>
                    <a:pt x="90" y="462"/>
                  </a:lnTo>
                  <a:lnTo>
                    <a:pt x="99" y="516"/>
                  </a:lnTo>
                  <a:lnTo>
                    <a:pt x="84" y="561"/>
                  </a:lnTo>
                  <a:lnTo>
                    <a:pt x="84" y="600"/>
                  </a:lnTo>
                  <a:lnTo>
                    <a:pt x="69" y="660"/>
                  </a:lnTo>
                  <a:lnTo>
                    <a:pt x="0" y="813"/>
                  </a:lnTo>
                  <a:lnTo>
                    <a:pt x="588" y="804"/>
                  </a:lnTo>
                  <a:lnTo>
                    <a:pt x="567" y="723"/>
                  </a:lnTo>
                  <a:lnTo>
                    <a:pt x="579" y="681"/>
                  </a:lnTo>
                  <a:lnTo>
                    <a:pt x="561" y="651"/>
                  </a:lnTo>
                  <a:lnTo>
                    <a:pt x="585" y="576"/>
                  </a:lnTo>
                  <a:lnTo>
                    <a:pt x="582" y="555"/>
                  </a:lnTo>
                  <a:lnTo>
                    <a:pt x="600" y="519"/>
                  </a:lnTo>
                  <a:lnTo>
                    <a:pt x="603" y="399"/>
                  </a:lnTo>
                  <a:lnTo>
                    <a:pt x="621" y="159"/>
                  </a:lnTo>
                  <a:lnTo>
                    <a:pt x="468" y="24"/>
                  </a:lnTo>
                  <a:lnTo>
                    <a:pt x="255" y="0"/>
                  </a:lnTo>
                  <a:lnTo>
                    <a:pt x="30" y="165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422" y="897"/>
              <a:ext cx="959" cy="2479"/>
            </a:xfrm>
            <a:custGeom>
              <a:avLst/>
              <a:gdLst>
                <a:gd name="T0" fmla="*/ 857 w 959"/>
                <a:gd name="T1" fmla="*/ 2457 h 2479"/>
                <a:gd name="T2" fmla="*/ 881 w 959"/>
                <a:gd name="T3" fmla="*/ 2425 h 2479"/>
                <a:gd name="T4" fmla="*/ 946 w 959"/>
                <a:gd name="T5" fmla="*/ 2135 h 2479"/>
                <a:gd name="T6" fmla="*/ 958 w 959"/>
                <a:gd name="T7" fmla="*/ 1917 h 2479"/>
                <a:gd name="T8" fmla="*/ 950 w 959"/>
                <a:gd name="T9" fmla="*/ 1759 h 2479"/>
                <a:gd name="T10" fmla="*/ 942 w 959"/>
                <a:gd name="T11" fmla="*/ 1659 h 2479"/>
                <a:gd name="T12" fmla="*/ 902 w 959"/>
                <a:gd name="T13" fmla="*/ 1360 h 2479"/>
                <a:gd name="T14" fmla="*/ 841 w 959"/>
                <a:gd name="T15" fmla="*/ 932 h 2479"/>
                <a:gd name="T16" fmla="*/ 825 w 959"/>
                <a:gd name="T17" fmla="*/ 819 h 2479"/>
                <a:gd name="T18" fmla="*/ 728 w 959"/>
                <a:gd name="T19" fmla="*/ 589 h 2479"/>
                <a:gd name="T20" fmla="*/ 640 w 959"/>
                <a:gd name="T21" fmla="*/ 408 h 2479"/>
                <a:gd name="T22" fmla="*/ 551 w 959"/>
                <a:gd name="T23" fmla="*/ 315 h 2479"/>
                <a:gd name="T24" fmla="*/ 402 w 959"/>
                <a:gd name="T25" fmla="*/ 271 h 2479"/>
                <a:gd name="T26" fmla="*/ 281 w 959"/>
                <a:gd name="T27" fmla="*/ 291 h 2479"/>
                <a:gd name="T28" fmla="*/ 172 w 959"/>
                <a:gd name="T29" fmla="*/ 291 h 2479"/>
                <a:gd name="T30" fmla="*/ 27 w 959"/>
                <a:gd name="T31" fmla="*/ 266 h 2479"/>
                <a:gd name="T32" fmla="*/ 11 w 959"/>
                <a:gd name="T33" fmla="*/ 105 h 2479"/>
                <a:gd name="T34" fmla="*/ 75 w 959"/>
                <a:gd name="T35" fmla="*/ 48 h 2479"/>
                <a:gd name="T36" fmla="*/ 88 w 959"/>
                <a:gd name="T37" fmla="*/ 0 h 24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9"/>
                <a:gd name="T58" fmla="*/ 0 h 2479"/>
                <a:gd name="T59" fmla="*/ 959 w 959"/>
                <a:gd name="T60" fmla="*/ 2479 h 24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9" h="2479">
                  <a:moveTo>
                    <a:pt x="857" y="2457"/>
                  </a:moveTo>
                  <a:cubicBezTo>
                    <a:pt x="861" y="2468"/>
                    <a:pt x="867" y="2479"/>
                    <a:pt x="881" y="2425"/>
                  </a:cubicBezTo>
                  <a:cubicBezTo>
                    <a:pt x="896" y="2371"/>
                    <a:pt x="933" y="2219"/>
                    <a:pt x="946" y="2135"/>
                  </a:cubicBezTo>
                  <a:cubicBezTo>
                    <a:pt x="959" y="2050"/>
                    <a:pt x="958" y="1979"/>
                    <a:pt x="958" y="1917"/>
                  </a:cubicBezTo>
                  <a:cubicBezTo>
                    <a:pt x="958" y="1855"/>
                    <a:pt x="953" y="1802"/>
                    <a:pt x="950" y="1759"/>
                  </a:cubicBezTo>
                  <a:cubicBezTo>
                    <a:pt x="947" y="1716"/>
                    <a:pt x="950" y="1724"/>
                    <a:pt x="942" y="1659"/>
                  </a:cubicBezTo>
                  <a:cubicBezTo>
                    <a:pt x="934" y="1593"/>
                    <a:pt x="918" y="1481"/>
                    <a:pt x="902" y="1360"/>
                  </a:cubicBezTo>
                  <a:cubicBezTo>
                    <a:pt x="886" y="1239"/>
                    <a:pt x="855" y="1022"/>
                    <a:pt x="841" y="932"/>
                  </a:cubicBezTo>
                  <a:cubicBezTo>
                    <a:pt x="828" y="842"/>
                    <a:pt x="844" y="876"/>
                    <a:pt x="825" y="819"/>
                  </a:cubicBezTo>
                  <a:cubicBezTo>
                    <a:pt x="806" y="763"/>
                    <a:pt x="759" y="658"/>
                    <a:pt x="728" y="589"/>
                  </a:cubicBezTo>
                  <a:cubicBezTo>
                    <a:pt x="698" y="521"/>
                    <a:pt x="669" y="454"/>
                    <a:pt x="640" y="408"/>
                  </a:cubicBezTo>
                  <a:cubicBezTo>
                    <a:pt x="610" y="362"/>
                    <a:pt x="590" y="338"/>
                    <a:pt x="551" y="315"/>
                  </a:cubicBezTo>
                  <a:cubicBezTo>
                    <a:pt x="512" y="292"/>
                    <a:pt x="446" y="274"/>
                    <a:pt x="402" y="271"/>
                  </a:cubicBezTo>
                  <a:cubicBezTo>
                    <a:pt x="358" y="266"/>
                    <a:pt x="319" y="288"/>
                    <a:pt x="281" y="291"/>
                  </a:cubicBezTo>
                  <a:cubicBezTo>
                    <a:pt x="243" y="293"/>
                    <a:pt x="215" y="295"/>
                    <a:pt x="172" y="291"/>
                  </a:cubicBezTo>
                  <a:cubicBezTo>
                    <a:pt x="129" y="287"/>
                    <a:pt x="54" y="298"/>
                    <a:pt x="27" y="266"/>
                  </a:cubicBezTo>
                  <a:cubicBezTo>
                    <a:pt x="0" y="236"/>
                    <a:pt x="3" y="141"/>
                    <a:pt x="11" y="105"/>
                  </a:cubicBezTo>
                  <a:cubicBezTo>
                    <a:pt x="19" y="69"/>
                    <a:pt x="63" y="66"/>
                    <a:pt x="75" y="48"/>
                  </a:cubicBezTo>
                  <a:cubicBezTo>
                    <a:pt x="88" y="31"/>
                    <a:pt x="88" y="15"/>
                    <a:pt x="88" y="0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0" y="897"/>
              <a:ext cx="934" cy="2457"/>
            </a:xfrm>
            <a:custGeom>
              <a:avLst/>
              <a:gdLst>
                <a:gd name="T0" fmla="*/ 0 w 934"/>
                <a:gd name="T1" fmla="*/ 2457 h 2457"/>
                <a:gd name="T2" fmla="*/ 40 w 934"/>
                <a:gd name="T3" fmla="*/ 2094 h 2457"/>
                <a:gd name="T4" fmla="*/ 145 w 934"/>
                <a:gd name="T5" fmla="*/ 1920 h 2457"/>
                <a:gd name="T6" fmla="*/ 206 w 934"/>
                <a:gd name="T7" fmla="*/ 1440 h 2457"/>
                <a:gd name="T8" fmla="*/ 222 w 934"/>
                <a:gd name="T9" fmla="*/ 1118 h 2457"/>
                <a:gd name="T10" fmla="*/ 315 w 934"/>
                <a:gd name="T11" fmla="*/ 710 h 2457"/>
                <a:gd name="T12" fmla="*/ 412 w 934"/>
                <a:gd name="T13" fmla="*/ 629 h 2457"/>
                <a:gd name="T14" fmla="*/ 480 w 934"/>
                <a:gd name="T15" fmla="*/ 557 h 2457"/>
                <a:gd name="T16" fmla="*/ 638 w 934"/>
                <a:gd name="T17" fmla="*/ 521 h 2457"/>
                <a:gd name="T18" fmla="*/ 775 w 934"/>
                <a:gd name="T19" fmla="*/ 468 h 2457"/>
                <a:gd name="T20" fmla="*/ 908 w 934"/>
                <a:gd name="T21" fmla="*/ 355 h 2457"/>
                <a:gd name="T22" fmla="*/ 929 w 934"/>
                <a:gd name="T23" fmla="*/ 170 h 2457"/>
                <a:gd name="T24" fmla="*/ 912 w 934"/>
                <a:gd name="T25" fmla="*/ 0 h 24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34"/>
                <a:gd name="T40" fmla="*/ 0 h 2457"/>
                <a:gd name="T41" fmla="*/ 934 w 934"/>
                <a:gd name="T42" fmla="*/ 2457 h 24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34" h="2457">
                  <a:moveTo>
                    <a:pt x="0" y="2457"/>
                  </a:moveTo>
                  <a:cubicBezTo>
                    <a:pt x="8" y="2319"/>
                    <a:pt x="16" y="2182"/>
                    <a:pt x="40" y="2094"/>
                  </a:cubicBezTo>
                  <a:cubicBezTo>
                    <a:pt x="64" y="2005"/>
                    <a:pt x="118" y="2029"/>
                    <a:pt x="145" y="1920"/>
                  </a:cubicBezTo>
                  <a:cubicBezTo>
                    <a:pt x="172" y="1811"/>
                    <a:pt x="193" y="1573"/>
                    <a:pt x="206" y="1440"/>
                  </a:cubicBezTo>
                  <a:cubicBezTo>
                    <a:pt x="218" y="1307"/>
                    <a:pt x="204" y="1239"/>
                    <a:pt x="222" y="1118"/>
                  </a:cubicBezTo>
                  <a:cubicBezTo>
                    <a:pt x="239" y="996"/>
                    <a:pt x="284" y="791"/>
                    <a:pt x="315" y="710"/>
                  </a:cubicBezTo>
                  <a:cubicBezTo>
                    <a:pt x="346" y="629"/>
                    <a:pt x="385" y="655"/>
                    <a:pt x="412" y="629"/>
                  </a:cubicBezTo>
                  <a:cubicBezTo>
                    <a:pt x="439" y="604"/>
                    <a:pt x="442" y="574"/>
                    <a:pt x="480" y="557"/>
                  </a:cubicBezTo>
                  <a:cubicBezTo>
                    <a:pt x="518" y="539"/>
                    <a:pt x="589" y="535"/>
                    <a:pt x="638" y="521"/>
                  </a:cubicBezTo>
                  <a:cubicBezTo>
                    <a:pt x="686" y="506"/>
                    <a:pt x="729" y="496"/>
                    <a:pt x="775" y="468"/>
                  </a:cubicBezTo>
                  <a:cubicBezTo>
                    <a:pt x="821" y="440"/>
                    <a:pt x="883" y="405"/>
                    <a:pt x="908" y="355"/>
                  </a:cubicBezTo>
                  <a:cubicBezTo>
                    <a:pt x="934" y="305"/>
                    <a:pt x="929" y="229"/>
                    <a:pt x="929" y="170"/>
                  </a:cubicBezTo>
                  <a:cubicBezTo>
                    <a:pt x="929" y="110"/>
                    <a:pt x="920" y="55"/>
                    <a:pt x="912" y="0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214" y="2208"/>
              <a:ext cx="391" cy="1158"/>
            </a:xfrm>
            <a:custGeom>
              <a:avLst/>
              <a:gdLst>
                <a:gd name="T0" fmla="*/ 0 w 391"/>
                <a:gd name="T1" fmla="*/ 1146 h 1158"/>
                <a:gd name="T2" fmla="*/ 32 w 391"/>
                <a:gd name="T3" fmla="*/ 1134 h 1158"/>
                <a:gd name="T4" fmla="*/ 132 w 391"/>
                <a:gd name="T5" fmla="*/ 1001 h 1158"/>
                <a:gd name="T6" fmla="*/ 189 w 391"/>
                <a:gd name="T7" fmla="*/ 851 h 1158"/>
                <a:gd name="T8" fmla="*/ 217 w 391"/>
                <a:gd name="T9" fmla="*/ 758 h 1158"/>
                <a:gd name="T10" fmla="*/ 301 w 391"/>
                <a:gd name="T11" fmla="*/ 423 h 1158"/>
                <a:gd name="T12" fmla="*/ 346 w 391"/>
                <a:gd name="T13" fmla="*/ 226 h 1158"/>
                <a:gd name="T14" fmla="*/ 386 w 391"/>
                <a:gd name="T15" fmla="*/ 32 h 1158"/>
                <a:gd name="T16" fmla="*/ 382 w 391"/>
                <a:gd name="T17" fmla="*/ 28 h 11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1"/>
                <a:gd name="T28" fmla="*/ 0 h 1158"/>
                <a:gd name="T29" fmla="*/ 391 w 391"/>
                <a:gd name="T30" fmla="*/ 1158 h 115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1" h="1158">
                  <a:moveTo>
                    <a:pt x="0" y="1146"/>
                  </a:moveTo>
                  <a:cubicBezTo>
                    <a:pt x="5" y="1151"/>
                    <a:pt x="11" y="1158"/>
                    <a:pt x="32" y="1134"/>
                  </a:cubicBezTo>
                  <a:cubicBezTo>
                    <a:pt x="54" y="1110"/>
                    <a:pt x="107" y="1048"/>
                    <a:pt x="132" y="1001"/>
                  </a:cubicBezTo>
                  <a:cubicBezTo>
                    <a:pt x="158" y="954"/>
                    <a:pt x="176" y="892"/>
                    <a:pt x="189" y="851"/>
                  </a:cubicBezTo>
                  <a:cubicBezTo>
                    <a:pt x="202" y="811"/>
                    <a:pt x="198" y="830"/>
                    <a:pt x="217" y="758"/>
                  </a:cubicBezTo>
                  <a:cubicBezTo>
                    <a:pt x="236" y="687"/>
                    <a:pt x="280" y="512"/>
                    <a:pt x="301" y="423"/>
                  </a:cubicBezTo>
                  <a:cubicBezTo>
                    <a:pt x="323" y="334"/>
                    <a:pt x="332" y="290"/>
                    <a:pt x="346" y="226"/>
                  </a:cubicBezTo>
                  <a:cubicBezTo>
                    <a:pt x="359" y="161"/>
                    <a:pt x="380" y="64"/>
                    <a:pt x="386" y="32"/>
                  </a:cubicBezTo>
                  <a:cubicBezTo>
                    <a:pt x="391" y="0"/>
                    <a:pt x="383" y="29"/>
                    <a:pt x="382" y="28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80" y="2055"/>
              <a:ext cx="250" cy="1291"/>
            </a:xfrm>
            <a:custGeom>
              <a:avLst/>
              <a:gdLst>
                <a:gd name="T0" fmla="*/ 81 w 250"/>
                <a:gd name="T1" fmla="*/ 0 h 1291"/>
                <a:gd name="T2" fmla="*/ 126 w 250"/>
                <a:gd name="T3" fmla="*/ 182 h 1291"/>
                <a:gd name="T4" fmla="*/ 158 w 250"/>
                <a:gd name="T5" fmla="*/ 283 h 1291"/>
                <a:gd name="T6" fmla="*/ 182 w 250"/>
                <a:gd name="T7" fmla="*/ 356 h 1291"/>
                <a:gd name="T8" fmla="*/ 211 w 250"/>
                <a:gd name="T9" fmla="*/ 404 h 1291"/>
                <a:gd name="T10" fmla="*/ 215 w 250"/>
                <a:gd name="T11" fmla="*/ 468 h 1291"/>
                <a:gd name="T12" fmla="*/ 235 w 250"/>
                <a:gd name="T13" fmla="*/ 497 h 1291"/>
                <a:gd name="T14" fmla="*/ 231 w 250"/>
                <a:gd name="T15" fmla="*/ 541 h 1291"/>
                <a:gd name="T16" fmla="*/ 247 w 250"/>
                <a:gd name="T17" fmla="*/ 618 h 1291"/>
                <a:gd name="T18" fmla="*/ 211 w 250"/>
                <a:gd name="T19" fmla="*/ 662 h 1291"/>
                <a:gd name="T20" fmla="*/ 239 w 250"/>
                <a:gd name="T21" fmla="*/ 706 h 1291"/>
                <a:gd name="T22" fmla="*/ 211 w 250"/>
                <a:gd name="T23" fmla="*/ 751 h 1291"/>
                <a:gd name="T24" fmla="*/ 219 w 250"/>
                <a:gd name="T25" fmla="*/ 807 h 1291"/>
                <a:gd name="T26" fmla="*/ 191 w 250"/>
                <a:gd name="T27" fmla="*/ 896 h 1291"/>
                <a:gd name="T28" fmla="*/ 106 w 250"/>
                <a:gd name="T29" fmla="*/ 1061 h 1291"/>
                <a:gd name="T30" fmla="*/ 85 w 250"/>
                <a:gd name="T31" fmla="*/ 1126 h 1291"/>
                <a:gd name="T32" fmla="*/ 0 w 250"/>
                <a:gd name="T33" fmla="*/ 1291 h 129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0"/>
                <a:gd name="T52" fmla="*/ 0 h 1291"/>
                <a:gd name="T53" fmla="*/ 250 w 250"/>
                <a:gd name="T54" fmla="*/ 1291 h 129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0" h="1291">
                  <a:moveTo>
                    <a:pt x="81" y="0"/>
                  </a:moveTo>
                  <a:cubicBezTo>
                    <a:pt x="88" y="30"/>
                    <a:pt x="114" y="135"/>
                    <a:pt x="126" y="182"/>
                  </a:cubicBezTo>
                  <a:cubicBezTo>
                    <a:pt x="138" y="229"/>
                    <a:pt x="149" y="255"/>
                    <a:pt x="158" y="283"/>
                  </a:cubicBezTo>
                  <a:cubicBezTo>
                    <a:pt x="168" y="311"/>
                    <a:pt x="173" y="335"/>
                    <a:pt x="182" y="356"/>
                  </a:cubicBezTo>
                  <a:cubicBezTo>
                    <a:pt x="192" y="376"/>
                    <a:pt x="205" y="385"/>
                    <a:pt x="211" y="404"/>
                  </a:cubicBezTo>
                  <a:cubicBezTo>
                    <a:pt x="216" y="423"/>
                    <a:pt x="211" y="454"/>
                    <a:pt x="215" y="468"/>
                  </a:cubicBezTo>
                  <a:cubicBezTo>
                    <a:pt x="219" y="483"/>
                    <a:pt x="232" y="484"/>
                    <a:pt x="235" y="497"/>
                  </a:cubicBezTo>
                  <a:cubicBezTo>
                    <a:pt x="237" y="509"/>
                    <a:pt x="229" y="521"/>
                    <a:pt x="231" y="541"/>
                  </a:cubicBezTo>
                  <a:cubicBezTo>
                    <a:pt x="232" y="561"/>
                    <a:pt x="250" y="598"/>
                    <a:pt x="247" y="618"/>
                  </a:cubicBezTo>
                  <a:cubicBezTo>
                    <a:pt x="244" y="638"/>
                    <a:pt x="212" y="647"/>
                    <a:pt x="211" y="662"/>
                  </a:cubicBezTo>
                  <a:cubicBezTo>
                    <a:pt x="209" y="677"/>
                    <a:pt x="239" y="692"/>
                    <a:pt x="239" y="706"/>
                  </a:cubicBezTo>
                  <a:cubicBezTo>
                    <a:pt x="239" y="721"/>
                    <a:pt x="213" y="735"/>
                    <a:pt x="211" y="751"/>
                  </a:cubicBezTo>
                  <a:cubicBezTo>
                    <a:pt x="208" y="767"/>
                    <a:pt x="221" y="783"/>
                    <a:pt x="219" y="807"/>
                  </a:cubicBezTo>
                  <a:cubicBezTo>
                    <a:pt x="216" y="831"/>
                    <a:pt x="209" y="854"/>
                    <a:pt x="191" y="896"/>
                  </a:cubicBezTo>
                  <a:cubicBezTo>
                    <a:pt x="172" y="938"/>
                    <a:pt x="123" y="1022"/>
                    <a:pt x="106" y="1061"/>
                  </a:cubicBezTo>
                  <a:cubicBezTo>
                    <a:pt x="88" y="1100"/>
                    <a:pt x="103" y="1087"/>
                    <a:pt x="85" y="1126"/>
                  </a:cubicBezTo>
                  <a:cubicBezTo>
                    <a:pt x="68" y="1165"/>
                    <a:pt x="34" y="1228"/>
                    <a:pt x="0" y="1291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1881" y="2270"/>
              <a:ext cx="104" cy="1084"/>
            </a:xfrm>
            <a:custGeom>
              <a:avLst/>
              <a:gdLst>
                <a:gd name="T0" fmla="*/ 75 w 104"/>
                <a:gd name="T1" fmla="*/ 1084 h 1084"/>
                <a:gd name="T2" fmla="*/ 55 w 104"/>
                <a:gd name="T3" fmla="*/ 1047 h 1084"/>
                <a:gd name="T4" fmla="*/ 47 w 104"/>
                <a:gd name="T5" fmla="*/ 995 h 1084"/>
                <a:gd name="T6" fmla="*/ 14 w 104"/>
                <a:gd name="T7" fmla="*/ 906 h 1084"/>
                <a:gd name="T8" fmla="*/ 27 w 104"/>
                <a:gd name="T9" fmla="*/ 814 h 1084"/>
                <a:gd name="T10" fmla="*/ 39 w 104"/>
                <a:gd name="T11" fmla="*/ 769 h 1084"/>
                <a:gd name="T12" fmla="*/ 2 w 104"/>
                <a:gd name="T13" fmla="*/ 741 h 1084"/>
                <a:gd name="T14" fmla="*/ 27 w 104"/>
                <a:gd name="T15" fmla="*/ 624 h 1084"/>
                <a:gd name="T16" fmla="*/ 59 w 104"/>
                <a:gd name="T17" fmla="*/ 536 h 1084"/>
                <a:gd name="T18" fmla="*/ 47 w 104"/>
                <a:gd name="T19" fmla="*/ 499 h 1084"/>
                <a:gd name="T20" fmla="*/ 71 w 104"/>
                <a:gd name="T21" fmla="*/ 447 h 1084"/>
                <a:gd name="T22" fmla="*/ 95 w 104"/>
                <a:gd name="T23" fmla="*/ 399 h 1084"/>
                <a:gd name="T24" fmla="*/ 103 w 104"/>
                <a:gd name="T25" fmla="*/ 197 h 1084"/>
                <a:gd name="T26" fmla="*/ 103 w 104"/>
                <a:gd name="T27" fmla="*/ 129 h 1084"/>
                <a:gd name="T28" fmla="*/ 99 w 104"/>
                <a:gd name="T29" fmla="*/ 72 h 1084"/>
                <a:gd name="T30" fmla="*/ 83 w 104"/>
                <a:gd name="T31" fmla="*/ 0 h 108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4"/>
                <a:gd name="T49" fmla="*/ 0 h 1084"/>
                <a:gd name="T50" fmla="*/ 104 w 104"/>
                <a:gd name="T51" fmla="*/ 1084 h 108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4" h="1084">
                  <a:moveTo>
                    <a:pt x="75" y="1084"/>
                  </a:moveTo>
                  <a:cubicBezTo>
                    <a:pt x="67" y="1073"/>
                    <a:pt x="59" y="1062"/>
                    <a:pt x="55" y="1047"/>
                  </a:cubicBezTo>
                  <a:cubicBezTo>
                    <a:pt x="51" y="1032"/>
                    <a:pt x="53" y="1018"/>
                    <a:pt x="47" y="995"/>
                  </a:cubicBezTo>
                  <a:cubicBezTo>
                    <a:pt x="40" y="972"/>
                    <a:pt x="19" y="936"/>
                    <a:pt x="14" y="906"/>
                  </a:cubicBezTo>
                  <a:cubicBezTo>
                    <a:pt x="10" y="877"/>
                    <a:pt x="22" y="837"/>
                    <a:pt x="27" y="814"/>
                  </a:cubicBezTo>
                  <a:cubicBezTo>
                    <a:pt x="31" y="791"/>
                    <a:pt x="42" y="781"/>
                    <a:pt x="39" y="769"/>
                  </a:cubicBezTo>
                  <a:cubicBezTo>
                    <a:pt x="34" y="757"/>
                    <a:pt x="5" y="765"/>
                    <a:pt x="2" y="741"/>
                  </a:cubicBezTo>
                  <a:cubicBezTo>
                    <a:pt x="0" y="717"/>
                    <a:pt x="17" y="659"/>
                    <a:pt x="27" y="624"/>
                  </a:cubicBezTo>
                  <a:cubicBezTo>
                    <a:pt x="36" y="589"/>
                    <a:pt x="56" y="556"/>
                    <a:pt x="59" y="536"/>
                  </a:cubicBezTo>
                  <a:cubicBezTo>
                    <a:pt x="61" y="516"/>
                    <a:pt x="45" y="514"/>
                    <a:pt x="47" y="499"/>
                  </a:cubicBezTo>
                  <a:cubicBezTo>
                    <a:pt x="48" y="485"/>
                    <a:pt x="63" y="464"/>
                    <a:pt x="71" y="447"/>
                  </a:cubicBezTo>
                  <a:cubicBezTo>
                    <a:pt x="79" y="430"/>
                    <a:pt x="89" y="440"/>
                    <a:pt x="95" y="399"/>
                  </a:cubicBezTo>
                  <a:cubicBezTo>
                    <a:pt x="100" y="357"/>
                    <a:pt x="102" y="242"/>
                    <a:pt x="103" y="197"/>
                  </a:cubicBezTo>
                  <a:cubicBezTo>
                    <a:pt x="104" y="153"/>
                    <a:pt x="103" y="149"/>
                    <a:pt x="103" y="129"/>
                  </a:cubicBezTo>
                  <a:cubicBezTo>
                    <a:pt x="103" y="109"/>
                    <a:pt x="102" y="94"/>
                    <a:pt x="99" y="72"/>
                  </a:cubicBezTo>
                  <a:cubicBezTo>
                    <a:pt x="96" y="51"/>
                    <a:pt x="87" y="24"/>
                    <a:pt x="83" y="0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1838" y="1667"/>
              <a:ext cx="254" cy="1729"/>
            </a:xfrm>
            <a:custGeom>
              <a:avLst/>
              <a:gdLst>
                <a:gd name="T0" fmla="*/ 248 w 254"/>
                <a:gd name="T1" fmla="*/ 1687 h 1729"/>
                <a:gd name="T2" fmla="*/ 231 w 254"/>
                <a:gd name="T3" fmla="*/ 1655 h 1729"/>
                <a:gd name="T4" fmla="*/ 231 w 254"/>
                <a:gd name="T5" fmla="*/ 1243 h 1729"/>
                <a:gd name="T6" fmla="*/ 244 w 254"/>
                <a:gd name="T7" fmla="*/ 1041 h 1729"/>
                <a:gd name="T8" fmla="*/ 166 w 254"/>
                <a:gd name="T9" fmla="*/ 739 h 1729"/>
                <a:gd name="T10" fmla="*/ 81 w 254"/>
                <a:gd name="T11" fmla="*/ 388 h 1729"/>
                <a:gd name="T12" fmla="*/ 37 w 254"/>
                <a:gd name="T13" fmla="*/ 190 h 1729"/>
                <a:gd name="T14" fmla="*/ 29 w 254"/>
                <a:gd name="T15" fmla="*/ 56 h 1729"/>
                <a:gd name="T16" fmla="*/ 0 w 254"/>
                <a:gd name="T17" fmla="*/ 0 h 17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4"/>
                <a:gd name="T28" fmla="*/ 0 h 1729"/>
                <a:gd name="T29" fmla="*/ 254 w 254"/>
                <a:gd name="T30" fmla="*/ 1729 h 17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4" h="1729">
                  <a:moveTo>
                    <a:pt x="248" y="1687"/>
                  </a:moveTo>
                  <a:cubicBezTo>
                    <a:pt x="241" y="1707"/>
                    <a:pt x="234" y="1729"/>
                    <a:pt x="231" y="1655"/>
                  </a:cubicBezTo>
                  <a:cubicBezTo>
                    <a:pt x="229" y="1581"/>
                    <a:pt x="229" y="1345"/>
                    <a:pt x="231" y="1243"/>
                  </a:cubicBezTo>
                  <a:cubicBezTo>
                    <a:pt x="234" y="1141"/>
                    <a:pt x="254" y="1125"/>
                    <a:pt x="244" y="1041"/>
                  </a:cubicBezTo>
                  <a:cubicBezTo>
                    <a:pt x="233" y="958"/>
                    <a:pt x="194" y="848"/>
                    <a:pt x="166" y="739"/>
                  </a:cubicBezTo>
                  <a:cubicBezTo>
                    <a:pt x="140" y="630"/>
                    <a:pt x="103" y="479"/>
                    <a:pt x="81" y="388"/>
                  </a:cubicBezTo>
                  <a:cubicBezTo>
                    <a:pt x="60" y="296"/>
                    <a:pt x="45" y="245"/>
                    <a:pt x="37" y="190"/>
                  </a:cubicBezTo>
                  <a:cubicBezTo>
                    <a:pt x="29" y="135"/>
                    <a:pt x="34" y="87"/>
                    <a:pt x="29" y="56"/>
                  </a:cubicBezTo>
                  <a:cubicBezTo>
                    <a:pt x="23" y="26"/>
                    <a:pt x="11" y="12"/>
                    <a:pt x="0" y="0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902" y="1119"/>
              <a:ext cx="575" cy="1450"/>
            </a:xfrm>
            <a:custGeom>
              <a:avLst/>
              <a:gdLst>
                <a:gd name="T0" fmla="*/ 32 w 575"/>
                <a:gd name="T1" fmla="*/ 84 h 1450"/>
                <a:gd name="T2" fmla="*/ 17 w 575"/>
                <a:gd name="T3" fmla="*/ 132 h 1450"/>
                <a:gd name="T4" fmla="*/ 12 w 575"/>
                <a:gd name="T5" fmla="*/ 339 h 1450"/>
                <a:gd name="T6" fmla="*/ 17 w 575"/>
                <a:gd name="T7" fmla="*/ 924 h 1450"/>
                <a:gd name="T8" fmla="*/ 117 w 575"/>
                <a:gd name="T9" fmla="*/ 1146 h 1450"/>
                <a:gd name="T10" fmla="*/ 226 w 575"/>
                <a:gd name="T11" fmla="*/ 1400 h 1450"/>
                <a:gd name="T12" fmla="*/ 251 w 575"/>
                <a:gd name="T13" fmla="*/ 1437 h 1450"/>
                <a:gd name="T14" fmla="*/ 351 w 575"/>
                <a:gd name="T15" fmla="*/ 1435 h 1450"/>
                <a:gd name="T16" fmla="*/ 381 w 575"/>
                <a:gd name="T17" fmla="*/ 1355 h 1450"/>
                <a:gd name="T18" fmla="*/ 401 w 575"/>
                <a:gd name="T19" fmla="*/ 1093 h 1450"/>
                <a:gd name="T20" fmla="*/ 415 w 575"/>
                <a:gd name="T21" fmla="*/ 717 h 1450"/>
                <a:gd name="T22" fmla="*/ 473 w 575"/>
                <a:gd name="T23" fmla="*/ 331 h 1450"/>
                <a:gd name="T24" fmla="*/ 565 w 575"/>
                <a:gd name="T25" fmla="*/ 52 h 1450"/>
                <a:gd name="T26" fmla="*/ 530 w 575"/>
                <a:gd name="T27" fmla="*/ 15 h 145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75"/>
                <a:gd name="T43" fmla="*/ 0 h 1450"/>
                <a:gd name="T44" fmla="*/ 575 w 575"/>
                <a:gd name="T45" fmla="*/ 1450 h 145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75" h="1450">
                  <a:moveTo>
                    <a:pt x="32" y="84"/>
                  </a:moveTo>
                  <a:cubicBezTo>
                    <a:pt x="30" y="92"/>
                    <a:pt x="19" y="92"/>
                    <a:pt x="17" y="132"/>
                  </a:cubicBezTo>
                  <a:cubicBezTo>
                    <a:pt x="15" y="174"/>
                    <a:pt x="12" y="207"/>
                    <a:pt x="12" y="339"/>
                  </a:cubicBezTo>
                  <a:cubicBezTo>
                    <a:pt x="12" y="471"/>
                    <a:pt x="0" y="790"/>
                    <a:pt x="17" y="924"/>
                  </a:cubicBezTo>
                  <a:cubicBezTo>
                    <a:pt x="34" y="1059"/>
                    <a:pt x="82" y="1066"/>
                    <a:pt x="117" y="1146"/>
                  </a:cubicBezTo>
                  <a:cubicBezTo>
                    <a:pt x="154" y="1226"/>
                    <a:pt x="204" y="1353"/>
                    <a:pt x="226" y="1400"/>
                  </a:cubicBezTo>
                  <a:cubicBezTo>
                    <a:pt x="249" y="1447"/>
                    <a:pt x="231" y="1432"/>
                    <a:pt x="251" y="1437"/>
                  </a:cubicBezTo>
                  <a:cubicBezTo>
                    <a:pt x="271" y="1442"/>
                    <a:pt x="328" y="1450"/>
                    <a:pt x="351" y="1435"/>
                  </a:cubicBezTo>
                  <a:cubicBezTo>
                    <a:pt x="366" y="1412"/>
                    <a:pt x="373" y="1412"/>
                    <a:pt x="381" y="1355"/>
                  </a:cubicBezTo>
                  <a:cubicBezTo>
                    <a:pt x="388" y="1298"/>
                    <a:pt x="396" y="1201"/>
                    <a:pt x="401" y="1093"/>
                  </a:cubicBezTo>
                  <a:cubicBezTo>
                    <a:pt x="406" y="986"/>
                    <a:pt x="403" y="844"/>
                    <a:pt x="415" y="717"/>
                  </a:cubicBezTo>
                  <a:cubicBezTo>
                    <a:pt x="428" y="593"/>
                    <a:pt x="448" y="441"/>
                    <a:pt x="473" y="331"/>
                  </a:cubicBezTo>
                  <a:cubicBezTo>
                    <a:pt x="498" y="222"/>
                    <a:pt x="555" y="105"/>
                    <a:pt x="565" y="52"/>
                  </a:cubicBezTo>
                  <a:cubicBezTo>
                    <a:pt x="575" y="0"/>
                    <a:pt x="538" y="22"/>
                    <a:pt x="530" y="15"/>
                  </a:cubicBezTo>
                </a:path>
              </a:pathLst>
            </a:custGeom>
            <a:noFill/>
            <a:ln w="317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8" name="Group 13"/>
            <p:cNvGrpSpPr>
              <a:grpSpLocks/>
            </p:cNvGrpSpPr>
            <p:nvPr/>
          </p:nvGrpSpPr>
          <p:grpSpPr bwMode="auto">
            <a:xfrm>
              <a:off x="1148" y="2556"/>
              <a:ext cx="110" cy="108"/>
              <a:chOff x="1148" y="2556"/>
              <a:chExt cx="110" cy="108"/>
            </a:xfrm>
          </p:grpSpPr>
          <p:sp>
            <p:nvSpPr>
              <p:cNvPr id="19" name="Freeform 14"/>
              <p:cNvSpPr>
                <a:spLocks/>
              </p:cNvSpPr>
              <p:nvPr/>
            </p:nvSpPr>
            <p:spPr bwMode="auto">
              <a:xfrm>
                <a:off x="1148" y="2556"/>
                <a:ext cx="110" cy="108"/>
              </a:xfrm>
              <a:custGeom>
                <a:avLst/>
                <a:gdLst>
                  <a:gd name="T0" fmla="*/ 40 w 366"/>
                  <a:gd name="T1" fmla="*/ 0 h 359"/>
                  <a:gd name="T2" fmla="*/ 0 w 366"/>
                  <a:gd name="T3" fmla="*/ 41 h 359"/>
                  <a:gd name="T4" fmla="*/ 0 w 366"/>
                  <a:gd name="T5" fmla="*/ 318 h 359"/>
                  <a:gd name="T6" fmla="*/ 40 w 366"/>
                  <a:gd name="T7" fmla="*/ 359 h 359"/>
                  <a:gd name="T8" fmla="*/ 326 w 366"/>
                  <a:gd name="T9" fmla="*/ 359 h 359"/>
                  <a:gd name="T10" fmla="*/ 366 w 366"/>
                  <a:gd name="T11" fmla="*/ 318 h 359"/>
                  <a:gd name="T12" fmla="*/ 366 w 366"/>
                  <a:gd name="T13" fmla="*/ 41 h 359"/>
                  <a:gd name="T14" fmla="*/ 326 w 366"/>
                  <a:gd name="T15" fmla="*/ 0 h 359"/>
                  <a:gd name="T16" fmla="*/ 40 w 366"/>
                  <a:gd name="T17" fmla="*/ 0 h 3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6"/>
                  <a:gd name="T28" fmla="*/ 0 h 359"/>
                  <a:gd name="T29" fmla="*/ 366 w 366"/>
                  <a:gd name="T30" fmla="*/ 359 h 3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6" h="359">
                    <a:moveTo>
                      <a:pt x="40" y="0"/>
                    </a:moveTo>
                    <a:cubicBezTo>
                      <a:pt x="18" y="0"/>
                      <a:pt x="0" y="19"/>
                      <a:pt x="0" y="41"/>
                    </a:cubicBezTo>
                    <a:lnTo>
                      <a:pt x="0" y="318"/>
                    </a:lnTo>
                    <a:cubicBezTo>
                      <a:pt x="0" y="341"/>
                      <a:pt x="18" y="359"/>
                      <a:pt x="40" y="359"/>
                    </a:cubicBezTo>
                    <a:lnTo>
                      <a:pt x="326" y="359"/>
                    </a:lnTo>
                    <a:cubicBezTo>
                      <a:pt x="348" y="359"/>
                      <a:pt x="366" y="341"/>
                      <a:pt x="366" y="318"/>
                    </a:cubicBezTo>
                    <a:lnTo>
                      <a:pt x="366" y="41"/>
                    </a:lnTo>
                    <a:cubicBezTo>
                      <a:pt x="366" y="19"/>
                      <a:pt x="348" y="0"/>
                      <a:pt x="326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3EE6E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15"/>
              <p:cNvSpPr>
                <a:spLocks/>
              </p:cNvSpPr>
              <p:nvPr/>
            </p:nvSpPr>
            <p:spPr bwMode="auto">
              <a:xfrm>
                <a:off x="1148" y="2556"/>
                <a:ext cx="110" cy="108"/>
              </a:xfrm>
              <a:custGeom>
                <a:avLst/>
                <a:gdLst>
                  <a:gd name="T0" fmla="*/ 40 w 366"/>
                  <a:gd name="T1" fmla="*/ 0 h 359"/>
                  <a:gd name="T2" fmla="*/ 0 w 366"/>
                  <a:gd name="T3" fmla="*/ 41 h 359"/>
                  <a:gd name="T4" fmla="*/ 0 w 366"/>
                  <a:gd name="T5" fmla="*/ 318 h 359"/>
                  <a:gd name="T6" fmla="*/ 40 w 366"/>
                  <a:gd name="T7" fmla="*/ 359 h 359"/>
                  <a:gd name="T8" fmla="*/ 326 w 366"/>
                  <a:gd name="T9" fmla="*/ 359 h 359"/>
                  <a:gd name="T10" fmla="*/ 366 w 366"/>
                  <a:gd name="T11" fmla="*/ 318 h 359"/>
                  <a:gd name="T12" fmla="*/ 366 w 366"/>
                  <a:gd name="T13" fmla="*/ 41 h 359"/>
                  <a:gd name="T14" fmla="*/ 326 w 366"/>
                  <a:gd name="T15" fmla="*/ 0 h 359"/>
                  <a:gd name="T16" fmla="*/ 40 w 366"/>
                  <a:gd name="T17" fmla="*/ 0 h 3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6"/>
                  <a:gd name="T28" fmla="*/ 0 h 359"/>
                  <a:gd name="T29" fmla="*/ 366 w 366"/>
                  <a:gd name="T30" fmla="*/ 359 h 3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6" h="359">
                    <a:moveTo>
                      <a:pt x="40" y="0"/>
                    </a:moveTo>
                    <a:cubicBezTo>
                      <a:pt x="18" y="0"/>
                      <a:pt x="0" y="19"/>
                      <a:pt x="0" y="41"/>
                    </a:cubicBezTo>
                    <a:lnTo>
                      <a:pt x="0" y="318"/>
                    </a:lnTo>
                    <a:cubicBezTo>
                      <a:pt x="0" y="341"/>
                      <a:pt x="18" y="359"/>
                      <a:pt x="40" y="359"/>
                    </a:cubicBezTo>
                    <a:lnTo>
                      <a:pt x="326" y="359"/>
                    </a:lnTo>
                    <a:cubicBezTo>
                      <a:pt x="348" y="359"/>
                      <a:pt x="366" y="341"/>
                      <a:pt x="366" y="318"/>
                    </a:cubicBezTo>
                    <a:lnTo>
                      <a:pt x="366" y="41"/>
                    </a:lnTo>
                    <a:cubicBezTo>
                      <a:pt x="366" y="19"/>
                      <a:pt x="348" y="0"/>
                      <a:pt x="326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noFill/>
              <a:ln w="2381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0" y="-3048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7F7F7F"/>
                </a:solidFill>
              </a:rPr>
              <a:t>benefits</a:t>
            </a:r>
            <a:endParaRPr lang="en-US" sz="9000" b="1" dirty="0">
              <a:solidFill>
                <a:srgbClr val="7F7F7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" y="2374880"/>
            <a:ext cx="8458200" cy="3416320"/>
          </a:xfrm>
          <a:prstGeom prst="rect">
            <a:avLst/>
          </a:prstGeom>
          <a:solidFill>
            <a:srgbClr val="FFFFFF">
              <a:alpha val="59000"/>
            </a:srgbClr>
          </a:solidFill>
        </p:spPr>
        <p:txBody>
          <a:bodyPr wrap="square">
            <a:spAutoFit/>
          </a:bodyPr>
          <a:lstStyle/>
          <a:p>
            <a:pPr algn="l"/>
            <a:r>
              <a:rPr lang="en-US" b="1" dirty="0" smtClean="0">
                <a:solidFill>
                  <a:srgbClr val="B7F15A"/>
                </a:solidFill>
                <a:latin typeface="Arial" charset="0"/>
              </a:rPr>
              <a:t>1. make more reliable touch input devices</a:t>
            </a:r>
            <a:br>
              <a:rPr lang="en-US" b="1" dirty="0" smtClean="0">
                <a:solidFill>
                  <a:srgbClr val="B7F15A"/>
                </a:solidFill>
                <a:latin typeface="Arial" charset="0"/>
              </a:rPr>
            </a:br>
            <a:r>
              <a:rPr lang="en-US" dirty="0" smtClean="0">
                <a:solidFill>
                  <a:srgbClr val="595959"/>
                </a:solidFill>
                <a:latin typeface="Arial" charset="0"/>
              </a:rPr>
              <a:t>enter text on mobile touch device with high accuracy</a:t>
            </a:r>
          </a:p>
          <a:p>
            <a:pPr algn="l"/>
            <a:endParaRPr lang="en-US" dirty="0" smtClean="0">
              <a:solidFill>
                <a:srgbClr val="595959"/>
              </a:solidFill>
              <a:latin typeface="Arial" charset="0"/>
            </a:endParaRPr>
          </a:p>
          <a:p>
            <a:pPr algn="l"/>
            <a:r>
              <a:rPr lang="en-US" b="1" dirty="0" smtClean="0">
                <a:solidFill>
                  <a:srgbClr val="B7F15A"/>
                </a:solidFill>
                <a:latin typeface="Arial" charset="0"/>
                <a:sym typeface="Wingdings"/>
              </a:rPr>
              <a:t>2. </a:t>
            </a:r>
            <a:r>
              <a:rPr lang="en-US" b="1" dirty="0" smtClean="0">
                <a:solidFill>
                  <a:srgbClr val="B7F15A"/>
                </a:solidFill>
                <a:latin typeface="Arial" charset="0"/>
              </a:rPr>
              <a:t>avoid need for targeting aids</a:t>
            </a:r>
            <a:br>
              <a:rPr lang="en-US" b="1" dirty="0" smtClean="0">
                <a:solidFill>
                  <a:srgbClr val="B7F15A"/>
                </a:solidFill>
                <a:latin typeface="Arial" charset="0"/>
              </a:rPr>
            </a:br>
            <a:r>
              <a:rPr lang="en-US" dirty="0" smtClean="0">
                <a:solidFill>
                  <a:srgbClr val="595959"/>
                </a:solidFill>
                <a:latin typeface="Arial" charset="0"/>
              </a:rPr>
              <a:t>such as offset cursor, shift, zooming,</a:t>
            </a:r>
            <a:br>
              <a:rPr lang="en-US" dirty="0" smtClean="0">
                <a:solidFill>
                  <a:srgbClr val="595959"/>
                </a:solidFill>
                <a:latin typeface="Arial" charset="0"/>
              </a:rPr>
            </a:br>
            <a:r>
              <a:rPr lang="en-US" dirty="0" smtClean="0">
                <a:solidFill>
                  <a:srgbClr val="595959"/>
                </a:solidFill>
                <a:latin typeface="Arial" charset="0"/>
              </a:rPr>
              <a:t>as they cost time and make touch less “direct”</a:t>
            </a:r>
          </a:p>
          <a:p>
            <a:pPr algn="l"/>
            <a:endParaRPr lang="en-US" dirty="0" smtClean="0">
              <a:solidFill>
                <a:srgbClr val="595959"/>
              </a:solidFill>
              <a:latin typeface="Arial" charset="0"/>
            </a:endParaRPr>
          </a:p>
          <a:p>
            <a:pPr algn="l"/>
            <a:r>
              <a:rPr lang="en-US" b="1" dirty="0" smtClean="0">
                <a:solidFill>
                  <a:srgbClr val="B7F15A"/>
                </a:solidFill>
                <a:latin typeface="Arial" charset="0"/>
              </a:rPr>
              <a:t>3. make smaller mobile touch devices</a:t>
            </a:r>
          </a:p>
          <a:p>
            <a:pPr algn="l"/>
            <a:r>
              <a:rPr lang="en-US" dirty="0" smtClean="0">
                <a:solidFill>
                  <a:srgbClr val="595959"/>
                </a:solidFill>
                <a:latin typeface="Arial" charset="0"/>
              </a:rPr>
              <a:t>bring touch input to watch-size mobile devices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5315" y="1765280"/>
            <a:ext cx="5693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roll/pitch/yaw/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userID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touch device to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MG_8281+ 1024px 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0" y="1752600"/>
            <a:ext cx="9144000" cy="3962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82880" tIns="182880" rIns="274320" bIns="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FFFFFF"/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FFFFFF"/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2/3 (7/8 of surface) of “fat finger problem”</a:t>
            </a:r>
            <a:br>
              <a:rPr lang="en-US" dirty="0" smtClean="0">
                <a:solidFill>
                  <a:srgbClr val="FFFFFF"/>
                </a:solidFill>
                <a:latin typeface="Arial" charset="0"/>
              </a:rPr>
            </a:b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really stem from </a:t>
            </a:r>
            <a:r>
              <a:rPr lang="en-US" b="1" dirty="0" smtClean="0">
                <a:solidFill>
                  <a:srgbClr val="FF9900"/>
                </a:solidFill>
                <a:latin typeface="Arial" charset="0"/>
              </a:rPr>
              <a:t>an oversimplified model of touch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FFFFFF"/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FF9900"/>
                </a:solidFill>
                <a:latin typeface="Arial" charset="0"/>
              </a:rPr>
              <a:t>touch is not 2D</a:t>
            </a:r>
            <a:endParaRPr lang="en-US" dirty="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-334328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404040"/>
                </a:solidFill>
              </a:rPr>
              <a:t>model</a:t>
            </a:r>
            <a:endParaRPr lang="en-US" sz="9000" b="1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MG_8281+ 1024px 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0" y="1752600"/>
            <a:ext cx="9144000" cy="3962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82880" tIns="182880" rIns="274320" bIns="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FFFFFF"/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FFFFFF"/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find a closed representation of user profile </a:t>
            </a:r>
            <a:r>
              <a:rPr lang="en-US" b="1" dirty="0" smtClean="0">
                <a:solidFill>
                  <a:srgbClr val="B7F15A"/>
                </a:solidFill>
                <a:latin typeface="Arial" charset="0"/>
                <a:sym typeface="Wingdings"/>
              </a:rPr>
              <a:t> </a:t>
            </a:r>
            <a:r>
              <a:rPr lang="en-US" b="1" dirty="0" smtClean="0">
                <a:solidFill>
                  <a:srgbClr val="B7F15A"/>
                </a:solidFill>
                <a:latin typeface="Arial" charset="0"/>
              </a:rPr>
              <a:t>speed up learning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FFFFFF"/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combine with in-cell touch screens</a:t>
            </a:r>
            <a:r>
              <a:rPr lang="en-US" b="1" dirty="0" smtClean="0">
                <a:solidFill>
                  <a:srgbClr val="B7F15A"/>
                </a:solidFill>
                <a:latin typeface="Arial" charset="0"/>
              </a:rPr>
              <a:t> </a:t>
            </a:r>
            <a:r>
              <a:rPr lang="en-US" b="1" dirty="0" smtClean="0">
                <a:solidFill>
                  <a:srgbClr val="B7F15A"/>
                </a:solidFill>
                <a:latin typeface="Arial" charset="0"/>
                <a:sym typeface="Wingdings"/>
              </a:rPr>
              <a:t></a:t>
            </a:r>
            <a:r>
              <a:rPr lang="en-US" dirty="0" smtClean="0">
                <a:solidFill>
                  <a:srgbClr val="FFFFFF"/>
                </a:solidFill>
                <a:latin typeface="Arial" charset="0"/>
                <a:sym typeface="Wingdings"/>
              </a:rPr>
              <a:t> </a:t>
            </a:r>
            <a:r>
              <a:rPr lang="en-US" b="1" dirty="0" smtClean="0">
                <a:solidFill>
                  <a:srgbClr val="B7F15A"/>
                </a:solidFill>
                <a:latin typeface="Arial" charset="0"/>
                <a:sym typeface="Wingdings"/>
              </a:rPr>
              <a:t>make small</a:t>
            </a:r>
            <a:endParaRPr lang="en-US" b="1" dirty="0" smtClean="0">
              <a:solidFill>
                <a:srgbClr val="B7F15A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-334328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0" b="1" dirty="0" smtClean="0">
                <a:solidFill>
                  <a:srgbClr val="404040"/>
                </a:solidFill>
              </a:rPr>
              <a:t>next steps</a:t>
            </a:r>
            <a:endParaRPr lang="en-US" sz="9000" b="1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4" descr="IMG_3231+.JPG"/>
          <p:cNvPicPr>
            <a:picLocks noChangeAspect="1"/>
          </p:cNvPicPr>
          <p:nvPr/>
        </p:nvPicPr>
        <p:blipFill>
          <a:blip r:embed="rId3"/>
          <a:srcRect l="4167" r="5649"/>
          <a:stretch>
            <a:fillRect/>
          </a:stretch>
        </p:blipFill>
        <p:spPr bwMode="auto">
          <a:xfrm>
            <a:off x="0" y="0"/>
            <a:ext cx="9272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1" name="Picture 6" descr="hpi-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5553075"/>
            <a:ext cx="19812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1972" name="TextBox 3"/>
          <p:cNvSpPr txBox="1">
            <a:spLocks noChangeArrowheads="1"/>
          </p:cNvSpPr>
          <p:nvPr/>
        </p:nvSpPr>
        <p:spPr bwMode="auto">
          <a:xfrm>
            <a:off x="3455988" y="6105525"/>
            <a:ext cx="576421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3300">
                <a:latin typeface="Abadi MT Condensed Light" pitchFamily="-106" charset="0"/>
              </a:rPr>
              <a:t>fachgebiet </a:t>
            </a:r>
            <a:r>
              <a:rPr lang="en-US" sz="3300" b="1">
                <a:solidFill>
                  <a:srgbClr val="FF9800"/>
                </a:solidFill>
                <a:latin typeface="Abadi MT Condensed Light" pitchFamily="-106" charset="0"/>
              </a:rPr>
              <a:t>human-computer interaction</a:t>
            </a:r>
          </a:p>
        </p:txBody>
      </p:sp>
      <p:sp>
        <p:nvSpPr>
          <p:cNvPr id="211973" name="TextBox 6"/>
          <p:cNvSpPr txBox="1">
            <a:spLocks noChangeArrowheads="1"/>
          </p:cNvSpPr>
          <p:nvPr/>
        </p:nvSpPr>
        <p:spPr bwMode="auto">
          <a:xfrm>
            <a:off x="0" y="0"/>
            <a:ext cx="4997450" cy="1570038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/>
              <a:t>thanks to my new group at</a:t>
            </a:r>
            <a:br>
              <a:rPr lang="en-US" sz="3200"/>
            </a:br>
            <a:r>
              <a:rPr lang="en-US" sz="3200" b="1">
                <a:solidFill>
                  <a:srgbClr val="FF9900"/>
                </a:solidFill>
              </a:rPr>
              <a:t>hasso plattner institute</a:t>
            </a:r>
          </a:p>
          <a:p>
            <a:pPr algn="l"/>
            <a:r>
              <a:rPr lang="en-US" sz="3200"/>
              <a:t>in berlin/potsdam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7" descr="2009-02-13 092c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067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0" y="5257800"/>
            <a:ext cx="9144000" cy="1600200"/>
          </a:xfrm>
          <a:prstGeom prst="rect">
            <a:avLst/>
          </a:prstGeom>
          <a:solidFill>
            <a:srgbClr val="000000">
              <a:alpha val="56862"/>
            </a:srgbClr>
          </a:solidFill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0" indent="0" eaLnBrk="1" hangingPunct="1">
              <a:lnSpc>
                <a:spcPct val="90000"/>
              </a:lnSpc>
            </a:pPr>
            <a:r>
              <a:rPr lang="en-US" sz="5000" dirty="0">
                <a:solidFill>
                  <a:srgbClr val="FF9900"/>
                </a:solidFill>
                <a:ea typeface="ＭＳ Ｐゴシック" pitchFamily="-106" charset="-128"/>
                <a:cs typeface="ＭＳ Ｐゴシック" pitchFamily="-106" charset="-128"/>
              </a:rPr>
              <a:t>Christian </a:t>
            </a:r>
            <a:r>
              <a:rPr lang="en-US" sz="5000" dirty="0" err="1">
                <a:solidFill>
                  <a:srgbClr val="FF9900"/>
                </a:solidFill>
                <a:ea typeface="ＭＳ Ｐゴシック" pitchFamily="-106" charset="-128"/>
                <a:cs typeface="ＭＳ Ｐゴシック" pitchFamily="-106" charset="-128"/>
              </a:rPr>
              <a:t>Holz</a:t>
            </a:r>
            <a:endParaRPr lang="en-US" sz="5000" dirty="0">
              <a:solidFill>
                <a:srgbClr val="FF9900"/>
              </a:solidFill>
              <a:ea typeface="ＭＳ Ｐゴシック" pitchFamily="-106" charset="-128"/>
              <a:cs typeface="ＭＳ Ｐゴシック" pitchFamily="-106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	Ph.D. Student, masters from </a:t>
            </a:r>
            <a:r>
              <a:rPr lang="en-US" sz="1800" b="1" dirty="0">
                <a:solidFill>
                  <a:srgbClr val="FF9900"/>
                </a:solidFill>
              </a:rPr>
              <a:t>Hasso Plattner Institute</a:t>
            </a:r>
            <a:r>
              <a:rPr lang="en-US" sz="1800" dirty="0">
                <a:solidFill>
                  <a:schemeClr val="bg1"/>
                </a:solidFill>
              </a:rPr>
              <a:t/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 smtClean="0">
                <a:solidFill>
                  <a:schemeClr val="bg1"/>
                </a:solidFill>
              </a:rPr>
              <a:t>Masters project with Steve </a:t>
            </a:r>
            <a:r>
              <a:rPr lang="en-US" sz="1800" dirty="0" err="1" smtClean="0">
                <a:solidFill>
                  <a:schemeClr val="bg1"/>
                </a:solidFill>
              </a:rPr>
              <a:t>Feiner</a:t>
            </a:r>
            <a:r>
              <a:rPr lang="en-US" sz="1800" dirty="0" smtClean="0">
                <a:solidFill>
                  <a:schemeClr val="bg1"/>
                </a:solidFill>
              </a:rPr>
              <a:t> at </a:t>
            </a:r>
            <a:r>
              <a:rPr lang="en-US" sz="1800" b="1" dirty="0">
                <a:solidFill>
                  <a:srgbClr val="FF9900"/>
                </a:solidFill>
              </a:rPr>
              <a:t>Columbia University, New </a:t>
            </a:r>
            <a:r>
              <a:rPr lang="en-US" sz="1800" b="1" dirty="0" smtClean="0">
                <a:solidFill>
                  <a:srgbClr val="FF9900"/>
                </a:solidFill>
              </a:rPr>
              <a:t>York</a:t>
            </a:r>
            <a:r>
              <a:rPr lang="en-US" sz="1800" dirty="0" smtClean="0">
                <a:solidFill>
                  <a:schemeClr val="bg1"/>
                </a:solidFill>
              </a:rPr>
              <a:t/>
            </a:r>
            <a:br>
              <a:rPr lang="en-US" sz="1800" dirty="0" smtClean="0">
                <a:solidFill>
                  <a:schemeClr val="bg1"/>
                </a:solidFill>
              </a:rPr>
            </a:br>
            <a:endParaRPr lang="en-US" sz="1800" dirty="0"/>
          </a:p>
          <a:p>
            <a:pPr lvl="1"/>
            <a:r>
              <a:rPr lang="en-US" sz="18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036+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0790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0" y="5257800"/>
            <a:ext cx="9144000" cy="1600200"/>
          </a:xfrm>
          <a:prstGeom prst="rect">
            <a:avLst/>
          </a:prstGeom>
          <a:solidFill>
            <a:srgbClr val="000000">
              <a:alpha val="56862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kumimoji="0" lang="en-US" sz="50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itchFamily="-110" charset="0"/>
                <a:ea typeface="ＭＳ Ｐゴシック" pitchFamily="-106" charset="-128"/>
                <a:cs typeface="ＭＳ Ｐゴシック" pitchFamily="-106" charset="-128"/>
              </a:rPr>
              <a:t>Gerry Chu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-110" charset="0"/>
                <a:ea typeface="+mn-ea"/>
              </a:rPr>
              <a:t>	intern at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itchFamily="-110" charset="0"/>
                <a:ea typeface="+mn-ea"/>
              </a:rPr>
              <a:t>Hasso Plattner Institute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-110" charset="0"/>
                <a:ea typeface="+mn-ea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-110" charset="0"/>
                <a:ea typeface="+mn-ea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-110" charset="0"/>
                <a:ea typeface="+mn-ea"/>
              </a:rPr>
              <a:t>Masters from U of Toronto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-110" charset="0"/>
                <a:ea typeface="+mn-ea"/>
              </a:rPr>
            </a:b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-110" charset="0"/>
              <a:ea typeface="+mn-ea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-110" charset="0"/>
                <a:ea typeface="+mn-ea"/>
              </a:rPr>
              <a:t>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-110" charset="0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4" descr="02-2008_meinel_plattner_winograd_weinberg"/>
          <p:cNvPicPr>
            <a:picLocks noChangeAspect="1" noChangeArrowheads="1"/>
          </p:cNvPicPr>
          <p:nvPr/>
        </p:nvPicPr>
        <p:blipFill>
          <a:blip r:embed="rId3"/>
          <a:srcRect l="4816" r="62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19" name="Picture 6" descr="hpi-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5553075"/>
            <a:ext cx="19812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4" descr="project SS 2009 HCI Baudisch"/>
          <p:cNvPicPr>
            <a:picLocks noChangeAspect="1" noChangeArrowheads="1"/>
          </p:cNvPicPr>
          <p:nvPr/>
        </p:nvPicPr>
        <p:blipFill>
          <a:blip r:embed="rId3"/>
          <a:srcRect l="369" t="114" b="17290"/>
          <a:stretch>
            <a:fillRect/>
          </a:stretch>
        </p:blipFill>
        <p:spPr bwMode="auto">
          <a:xfrm>
            <a:off x="0" y="0"/>
            <a:ext cx="73152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2211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0" y="1752600"/>
            <a:ext cx="9144000" cy="4216400"/>
          </a:xfrm>
          <a:prstGeom prst="rect">
            <a:avLst/>
          </a:prstGeom>
          <a:solidFill>
            <a:srgbClr val="000000">
              <a:alpha val="87057"/>
            </a:srgbClr>
          </a:solidFill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</a:pPr>
            <a:endParaRPr lang="en-US" sz="2800" b="1" smtClean="0">
              <a:solidFill>
                <a:srgbClr val="FF9900"/>
              </a:solidFill>
            </a:endParaRPr>
          </a:p>
          <a:p>
            <a:pPr lvl="1">
              <a:lnSpc>
                <a:spcPct val="70000"/>
              </a:lnSpc>
            </a:pPr>
            <a:endParaRPr lang="en-US" sz="2800" b="1" smtClean="0">
              <a:solidFill>
                <a:srgbClr val="FF9900"/>
              </a:solidFill>
            </a:endParaRPr>
          </a:p>
          <a:p>
            <a:pPr lvl="1">
              <a:lnSpc>
                <a:spcPct val="70000"/>
              </a:lnSpc>
            </a:pPr>
            <a:r>
              <a:rPr lang="en-US" sz="2800" b="1" smtClean="0">
                <a:solidFill>
                  <a:srgbClr val="FF9900"/>
                </a:solidFill>
              </a:rPr>
              <a:t>joe konstan: </a:t>
            </a:r>
            <a:r>
              <a:rPr lang="en-US" sz="2800" smtClean="0">
                <a:solidFill>
                  <a:schemeClr val="bg1"/>
                </a:solidFill>
              </a:rPr>
              <a:t>university of minnesota</a:t>
            </a:r>
          </a:p>
          <a:p>
            <a:pPr lvl="1">
              <a:lnSpc>
                <a:spcPct val="70000"/>
              </a:lnSpc>
            </a:pPr>
            <a:r>
              <a:rPr lang="en-US" sz="2800" b="1" smtClean="0">
                <a:solidFill>
                  <a:srgbClr val="FF9900"/>
                </a:solidFill>
              </a:rPr>
              <a:t>daniel fisher: </a:t>
            </a:r>
            <a:r>
              <a:rPr lang="en-US" sz="2800" smtClean="0">
                <a:solidFill>
                  <a:schemeClr val="bg1"/>
                </a:solidFill>
              </a:rPr>
              <a:t>microsoft research</a:t>
            </a:r>
          </a:p>
          <a:p>
            <a:pPr lvl="1">
              <a:lnSpc>
                <a:spcPct val="70000"/>
              </a:lnSpc>
            </a:pPr>
            <a:r>
              <a:rPr lang="en-US" sz="2800" b="1" smtClean="0">
                <a:solidFill>
                  <a:srgbClr val="FF9900"/>
                </a:solidFill>
              </a:rPr>
              <a:t>gary marsden: </a:t>
            </a:r>
            <a:r>
              <a:rPr lang="en-US" sz="2800" smtClean="0">
                <a:solidFill>
                  <a:schemeClr val="bg1"/>
                </a:solidFill>
              </a:rPr>
              <a:t>south africa, capetown</a:t>
            </a:r>
          </a:p>
          <a:p>
            <a:pPr lvl="1">
              <a:lnSpc>
                <a:spcPct val="70000"/>
              </a:lnSpc>
            </a:pPr>
            <a:r>
              <a:rPr lang="en-US" sz="2800" b="1" smtClean="0">
                <a:solidFill>
                  <a:srgbClr val="FF9900"/>
                </a:solidFill>
              </a:rPr>
              <a:t>michael rohs: </a:t>
            </a:r>
            <a:r>
              <a:rPr lang="en-US" sz="2800" smtClean="0">
                <a:solidFill>
                  <a:schemeClr val="bg1"/>
                </a:solidFill>
              </a:rPr>
              <a:t>telekom labs</a:t>
            </a:r>
          </a:p>
          <a:p>
            <a:pPr lvl="1">
              <a:lnSpc>
                <a:spcPct val="70000"/>
              </a:lnSpc>
            </a:pPr>
            <a:r>
              <a:rPr lang="en-US" sz="2800" b="1" smtClean="0">
                <a:solidFill>
                  <a:srgbClr val="FF9900"/>
                </a:solidFill>
              </a:rPr>
              <a:t>scott klemmer: </a:t>
            </a:r>
            <a:r>
              <a:rPr lang="en-US" sz="2800" smtClean="0">
                <a:solidFill>
                  <a:schemeClr val="bg1"/>
                </a:solidFill>
              </a:rPr>
              <a:t>stanford</a:t>
            </a:r>
          </a:p>
          <a:p>
            <a:pPr lvl="1">
              <a:lnSpc>
                <a:spcPct val="70000"/>
              </a:lnSpc>
            </a:pPr>
            <a:r>
              <a:rPr lang="en-US" sz="2800" b="1" smtClean="0">
                <a:solidFill>
                  <a:srgbClr val="FF9900"/>
                </a:solidFill>
              </a:rPr>
              <a:t>mark billinghurst:</a:t>
            </a:r>
            <a:r>
              <a:rPr lang="en-US" sz="2800" smtClean="0">
                <a:solidFill>
                  <a:schemeClr val="bg1"/>
                </a:solidFill>
              </a:rPr>
              <a:t> hitlab new zealand</a:t>
            </a:r>
          </a:p>
          <a:p>
            <a:pPr lvl="1">
              <a:lnSpc>
                <a:spcPct val="70000"/>
              </a:lnSpc>
            </a:pPr>
            <a:r>
              <a:rPr lang="en-US" sz="2800" b="1" smtClean="0">
                <a:solidFill>
                  <a:srgbClr val="FF9900"/>
                </a:solidFill>
              </a:rPr>
              <a:t>lucia terrenghi: </a:t>
            </a:r>
            <a:r>
              <a:rPr lang="en-US" sz="2800" smtClean="0">
                <a:solidFill>
                  <a:schemeClr val="bg1"/>
                </a:solidFill>
              </a:rPr>
              <a:t>vodaphone</a:t>
            </a:r>
          </a:p>
        </p:txBody>
      </p:sp>
      <p:sp>
        <p:nvSpPr>
          <p:cNvPr id="222212" name="Text Box 5"/>
          <p:cNvSpPr txBox="1">
            <a:spLocks noChangeArrowheads="1"/>
          </p:cNvSpPr>
          <p:nvPr/>
        </p:nvSpPr>
        <p:spPr bwMode="auto">
          <a:xfrm>
            <a:off x="4213225" y="457200"/>
            <a:ext cx="4700588" cy="1200150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7200" b="1">
                <a:solidFill>
                  <a:srgbClr val="FF9900"/>
                </a:solidFill>
              </a:rPr>
              <a:t>come visit</a:t>
            </a:r>
            <a:endParaRPr lang="de-DE" sz="7200" b="1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4" descr="IMG_3231+.JPG"/>
          <p:cNvPicPr>
            <a:picLocks noChangeAspect="1"/>
          </p:cNvPicPr>
          <p:nvPr/>
        </p:nvPicPr>
        <p:blipFill>
          <a:blip r:embed="rId3"/>
          <a:srcRect l="4167" r="5649"/>
          <a:stretch>
            <a:fillRect/>
          </a:stretch>
        </p:blipFill>
        <p:spPr bwMode="auto">
          <a:xfrm>
            <a:off x="0" y="0"/>
            <a:ext cx="9272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59" name="Picture 6" descr="hpi-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5553075"/>
            <a:ext cx="19812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4260" name="TextBox 3"/>
          <p:cNvSpPr txBox="1">
            <a:spLocks noChangeArrowheads="1"/>
          </p:cNvSpPr>
          <p:nvPr/>
        </p:nvSpPr>
        <p:spPr bwMode="auto">
          <a:xfrm>
            <a:off x="3455988" y="6105525"/>
            <a:ext cx="576421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3300">
                <a:latin typeface="Abadi MT Condensed Light" pitchFamily="-106" charset="0"/>
              </a:rPr>
              <a:t>fachgebiet </a:t>
            </a:r>
            <a:r>
              <a:rPr lang="en-US" sz="3300" b="1">
                <a:solidFill>
                  <a:srgbClr val="FF9800"/>
                </a:solidFill>
                <a:latin typeface="Abadi MT Condensed Light" pitchFamily="-106" charset="0"/>
              </a:rPr>
              <a:t>human-computer interaction</a:t>
            </a:r>
          </a:p>
        </p:txBody>
      </p:sp>
      <p:sp>
        <p:nvSpPr>
          <p:cNvPr id="224261" name="TextBox 6"/>
          <p:cNvSpPr txBox="1">
            <a:spLocks noChangeArrowheads="1"/>
          </p:cNvSpPr>
          <p:nvPr/>
        </p:nvSpPr>
        <p:spPr bwMode="auto">
          <a:xfrm>
            <a:off x="4584700" y="674688"/>
            <a:ext cx="3263900" cy="1077912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/>
              <a:t>open Ph.D./</a:t>
            </a:r>
            <a:br>
              <a:rPr lang="en-US" sz="3200"/>
            </a:br>
            <a:r>
              <a:rPr lang="en-US" sz="3200"/>
              <a:t>post doc position</a:t>
            </a:r>
          </a:p>
        </p:txBody>
      </p:sp>
      <p:sp>
        <p:nvSpPr>
          <p:cNvPr id="224262" name="Freeform 5"/>
          <p:cNvSpPr>
            <a:spLocks noChangeArrowheads="1"/>
          </p:cNvSpPr>
          <p:nvPr/>
        </p:nvSpPr>
        <p:spPr bwMode="auto">
          <a:xfrm>
            <a:off x="4168775" y="1679575"/>
            <a:ext cx="2097088" cy="1593850"/>
          </a:xfrm>
          <a:custGeom>
            <a:avLst/>
            <a:gdLst>
              <a:gd name="T0" fmla="*/ 1335249 w 2096910"/>
              <a:gd name="T1" fmla="*/ 0 h 1594556"/>
              <a:gd name="T2" fmla="*/ 1335249 w 2096910"/>
              <a:gd name="T3" fmla="*/ 0 h 1594556"/>
              <a:gd name="T4" fmla="*/ 502484 w 2096910"/>
              <a:gd name="T5" fmla="*/ 1198203 h 1594556"/>
              <a:gd name="T6" fmla="*/ 0 w 2096910"/>
              <a:gd name="T7" fmla="*/ 1068515 h 1594556"/>
              <a:gd name="T8" fmla="*/ 347219 w 2096910"/>
              <a:gd name="T9" fmla="*/ 1592906 h 1594556"/>
              <a:gd name="T10" fmla="*/ 869466 w 2096910"/>
              <a:gd name="T11" fmla="*/ 1437844 h 1594556"/>
              <a:gd name="T12" fmla="*/ 1405823 w 2096910"/>
              <a:gd name="T13" fmla="*/ 1564713 h 1594556"/>
              <a:gd name="T14" fmla="*/ 1843378 w 2096910"/>
              <a:gd name="T15" fmla="*/ 1437844 h 1594556"/>
              <a:gd name="T16" fmla="*/ 1129176 w 2096910"/>
              <a:gd name="T17" fmla="*/ 1327893 h 1594556"/>
              <a:gd name="T18" fmla="*/ 2097444 w 2096910"/>
              <a:gd name="T19" fmla="*/ 507474 h 1594556"/>
              <a:gd name="T20" fmla="*/ 1335249 w 2096910"/>
              <a:gd name="T21" fmla="*/ 0 h 15945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96910"/>
              <a:gd name="T34" fmla="*/ 0 h 1594556"/>
              <a:gd name="T35" fmla="*/ 2096910 w 2096910"/>
              <a:gd name="T36" fmla="*/ 1594556 h 15945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96910" h="1594556">
                <a:moveTo>
                  <a:pt x="1334910" y="0"/>
                </a:moveTo>
                <a:lnTo>
                  <a:pt x="1334910" y="0"/>
                </a:lnTo>
                <a:lnTo>
                  <a:pt x="502355" y="1199444"/>
                </a:lnTo>
                <a:lnTo>
                  <a:pt x="0" y="1069622"/>
                </a:lnTo>
                <a:lnTo>
                  <a:pt x="347132" y="1594556"/>
                </a:lnTo>
                <a:lnTo>
                  <a:pt x="869244" y="1439333"/>
                </a:lnTo>
                <a:lnTo>
                  <a:pt x="1405466" y="1566333"/>
                </a:lnTo>
                <a:lnTo>
                  <a:pt x="1842910" y="1439333"/>
                </a:lnTo>
                <a:lnTo>
                  <a:pt x="1128888" y="1329267"/>
                </a:lnTo>
                <a:cubicBezTo>
                  <a:pt x="1451562" y="1055511"/>
                  <a:pt x="1593614" y="756356"/>
                  <a:pt x="2096910" y="508000"/>
                </a:cubicBezTo>
                <a:lnTo>
                  <a:pt x="1334910" y="0"/>
                </a:lnTo>
                <a:close/>
              </a:path>
            </a:pathLst>
          </a:custGeom>
          <a:solidFill>
            <a:srgbClr val="FF9900"/>
          </a:solidFill>
          <a:ln w="19050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4263" name="Freeform 9"/>
          <p:cNvSpPr>
            <a:spLocks noChangeArrowheads="1"/>
          </p:cNvSpPr>
          <p:nvPr/>
        </p:nvSpPr>
        <p:spPr bwMode="auto">
          <a:xfrm>
            <a:off x="4146550" y="1670050"/>
            <a:ext cx="2108200" cy="1581150"/>
          </a:xfrm>
          <a:custGeom>
            <a:avLst/>
            <a:gdLst>
              <a:gd name="T0" fmla="*/ 349250 w 2108200"/>
              <a:gd name="T1" fmla="*/ 1581150 h 1581150"/>
              <a:gd name="T2" fmla="*/ 0 w 2108200"/>
              <a:gd name="T3" fmla="*/ 1054100 h 1581150"/>
              <a:gd name="T4" fmla="*/ 514350 w 2108200"/>
              <a:gd name="T5" fmla="*/ 1200150 h 1581150"/>
              <a:gd name="T6" fmla="*/ 1346200 w 2108200"/>
              <a:gd name="T7" fmla="*/ 0 h 1581150"/>
              <a:gd name="T8" fmla="*/ 2108200 w 2108200"/>
              <a:gd name="T9" fmla="*/ 501650 h 1581150"/>
              <a:gd name="T10" fmla="*/ 1149350 w 2108200"/>
              <a:gd name="T11" fmla="*/ 1327150 h 1581150"/>
              <a:gd name="T12" fmla="*/ 1841500 w 2108200"/>
              <a:gd name="T13" fmla="*/ 1435100 h 1581150"/>
              <a:gd name="T14" fmla="*/ 1460500 w 2108200"/>
              <a:gd name="T15" fmla="*/ 1581150 h 158115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08200"/>
              <a:gd name="T25" fmla="*/ 0 h 1581150"/>
              <a:gd name="T26" fmla="*/ 2108200 w 2108200"/>
              <a:gd name="T27" fmla="*/ 1581150 h 158115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08200" h="1581150">
                <a:moveTo>
                  <a:pt x="349250" y="1581150"/>
                </a:moveTo>
                <a:lnTo>
                  <a:pt x="0" y="1054100"/>
                </a:lnTo>
                <a:lnTo>
                  <a:pt x="514350" y="1200150"/>
                </a:lnTo>
                <a:lnTo>
                  <a:pt x="1346200" y="0"/>
                </a:lnTo>
                <a:lnTo>
                  <a:pt x="2108200" y="501650"/>
                </a:lnTo>
                <a:cubicBezTo>
                  <a:pt x="1579033" y="783167"/>
                  <a:pt x="1468967" y="1051983"/>
                  <a:pt x="1149350" y="1327150"/>
                </a:cubicBezTo>
                <a:lnTo>
                  <a:pt x="1841500" y="1435100"/>
                </a:lnTo>
                <a:lnTo>
                  <a:pt x="1460500" y="1581150"/>
                </a:lnTo>
              </a:path>
            </a:pathLst>
          </a:cu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0" y="152400"/>
            <a:ext cx="9144000" cy="1524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-110" charset="0"/>
                <a:ea typeface="+mn-ea"/>
                <a:cs typeface="+mn-cs"/>
              </a:rPr>
              <a:t>all people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8937" y="-558800"/>
            <a:ext cx="6037263" cy="718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ubtitle 2"/>
          <p:cNvSpPr txBox="1">
            <a:spLocks/>
          </p:cNvSpPr>
          <p:nvPr/>
        </p:nvSpPr>
        <p:spPr>
          <a:xfrm>
            <a:off x="0" y="5334000"/>
            <a:ext cx="9144000" cy="1524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-110" charset="0"/>
                <a:ea typeface="+mn-ea"/>
                <a:cs typeface="+mn-cs"/>
              </a:rPr>
              <a:t>without sense of rotation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595313"/>
            <a:ext cx="5857875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0" y="152400"/>
            <a:ext cx="9144000" cy="1524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-110" charset="0"/>
                <a:ea typeface="+mn-ea"/>
                <a:cs typeface="+mn-cs"/>
              </a:rPr>
              <a:t>all people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5334000"/>
            <a:ext cx="9144000" cy="1524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-110" charset="0"/>
                <a:ea typeface="+mn-ea"/>
                <a:cs typeface="+mn-cs"/>
              </a:rPr>
              <a:t>with sense of rotation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066800"/>
            <a:ext cx="5458647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553200" y="6096000"/>
            <a:ext cx="2342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404040"/>
                </a:solidFill>
              </a:rPr>
              <a:t>per user spread</a:t>
            </a:r>
            <a:endParaRPr lang="en-US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7" descr="KayH20081211-XS8U0805 1024p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0163" name="Rectangle 5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0" y="4876800"/>
            <a:ext cx="9144000" cy="1981200"/>
          </a:xfrm>
          <a:prstGeom prst="rect">
            <a:avLst/>
          </a:prstGeom>
          <a:solidFill>
            <a:schemeClr val="tx1">
              <a:alpha val="43137"/>
            </a:schemeClr>
          </a:solidFill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sz="1800">
                <a:solidFill>
                  <a:srgbClr val="FFFFFF"/>
                </a:solidFill>
              </a:rPr>
              <a:t>Professor in computer science at </a:t>
            </a:r>
            <a:r>
              <a:rPr lang="en-US" sz="1800" b="1">
                <a:solidFill>
                  <a:srgbClr val="FF9900"/>
                </a:solidFill>
              </a:rPr>
              <a:t>Hasso Plattner Institute</a:t>
            </a:r>
            <a:endParaRPr lang="en-US" sz="1800">
              <a:solidFill>
                <a:srgbClr val="FF99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>
                <a:solidFill>
                  <a:srgbClr val="FFFFFF"/>
                </a:solidFill>
              </a:rPr>
              <a:t>2002- research scientist at </a:t>
            </a:r>
            <a:r>
              <a:rPr lang="en-US" sz="1800" b="1">
                <a:solidFill>
                  <a:srgbClr val="FF9900"/>
                </a:solidFill>
              </a:rPr>
              <a:t>Microsoft Research,</a:t>
            </a:r>
            <a:r>
              <a:rPr lang="en-US" sz="1800">
                <a:solidFill>
                  <a:srgbClr val="FF9900"/>
                </a:solidFill>
              </a:rPr>
              <a:t> </a:t>
            </a:r>
            <a:r>
              <a:rPr lang="en-US" sz="1800">
                <a:solidFill>
                  <a:srgbClr val="FFFFFF"/>
                </a:solidFill>
              </a:rPr>
              <a:t>Redmond, WA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>
                <a:solidFill>
                  <a:srgbClr val="FFFFFF"/>
                </a:solidFill>
              </a:rPr>
              <a:t>2003- affiliate professor at </a:t>
            </a:r>
            <a:r>
              <a:rPr lang="en-US" sz="1800" b="1">
                <a:solidFill>
                  <a:srgbClr val="FF9900"/>
                </a:solidFill>
              </a:rPr>
              <a:t>University of Washington </a:t>
            </a:r>
            <a:r>
              <a:rPr lang="en-US" sz="1800">
                <a:solidFill>
                  <a:srgbClr val="FFFFFF"/>
                </a:solidFill>
              </a:rPr>
              <a:t>Seattle, WA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>
                <a:solidFill>
                  <a:srgbClr val="FFFFFF"/>
                </a:solidFill>
              </a:rPr>
              <a:t>2000-2002 research scientist at</a:t>
            </a:r>
            <a:r>
              <a:rPr lang="en-US" sz="1800">
                <a:solidFill>
                  <a:srgbClr val="FF9900"/>
                </a:solidFill>
              </a:rPr>
              <a:t> </a:t>
            </a:r>
            <a:r>
              <a:rPr lang="en-US" sz="1800" b="1">
                <a:solidFill>
                  <a:srgbClr val="FF9900"/>
                </a:solidFill>
              </a:rPr>
              <a:t>Xerox PARC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>
                <a:solidFill>
                  <a:srgbClr val="FFFFFF"/>
                </a:solidFill>
              </a:rPr>
              <a:t>2000 Ph.D. in computer science from </a:t>
            </a:r>
            <a:r>
              <a:rPr lang="en-US" sz="1800" b="1">
                <a:solidFill>
                  <a:srgbClr val="FF9900"/>
                </a:solidFill>
              </a:rPr>
              <a:t>TU Darmstadt</a:t>
            </a: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20164" name="Rectangle 8"/>
          <p:cNvSpPr>
            <a:spLocks noChangeArrowheads="1"/>
          </p:cNvSpPr>
          <p:nvPr/>
        </p:nvSpPr>
        <p:spPr bwMode="auto">
          <a:xfrm>
            <a:off x="268288" y="228600"/>
            <a:ext cx="3541712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6600">
                <a:solidFill>
                  <a:srgbClr val="FF9900"/>
                </a:solidFill>
              </a:rPr>
              <a:t>patrick</a:t>
            </a:r>
            <a:br>
              <a:rPr lang="en-US" sz="6600">
                <a:solidFill>
                  <a:srgbClr val="FF9900"/>
                </a:solidFill>
              </a:rPr>
            </a:br>
            <a:r>
              <a:rPr lang="en-US" sz="6600">
                <a:solidFill>
                  <a:srgbClr val="FF9900"/>
                </a:solidFill>
              </a:rPr>
              <a:t>baudisch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5" descr="IMG_3220+.JPG"/>
          <p:cNvPicPr>
            <a:picLocks noChangeAspect="1"/>
          </p:cNvPicPr>
          <p:nvPr/>
        </p:nvPicPr>
        <p:blipFill>
          <a:blip r:embed="rId3"/>
          <a:srcRect r="111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15" name="Picture 4" descr="Sean Gustafson New at Hasso Plattner Institute in HCI.jpg"/>
          <p:cNvPicPr>
            <a:picLocks noChangeAspect="1"/>
          </p:cNvPicPr>
          <p:nvPr/>
        </p:nvPicPr>
        <p:blipFill>
          <a:blip r:embed="rId4"/>
          <a:srcRect b="3993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8116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0" y="5257800"/>
            <a:ext cx="9144000" cy="1600200"/>
          </a:xfrm>
          <a:prstGeom prst="rect">
            <a:avLst/>
          </a:prstGeom>
          <a:solidFill>
            <a:srgbClr val="000000">
              <a:alpha val="74901"/>
            </a:srgbClr>
          </a:solidFill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0" indent="0" eaLnBrk="1" hangingPunct="1">
              <a:lnSpc>
                <a:spcPct val="90000"/>
              </a:lnSpc>
            </a:pPr>
            <a:r>
              <a:rPr lang="en-US" sz="5000">
                <a:solidFill>
                  <a:srgbClr val="FF9900"/>
                </a:solidFill>
                <a:ea typeface="ＭＳ Ｐゴシック" pitchFamily="-106" charset="-128"/>
                <a:cs typeface="ＭＳ Ｐゴシック" pitchFamily="-106" charset="-128"/>
              </a:rPr>
              <a:t>Sean Gustafson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>
                <a:solidFill>
                  <a:srgbClr val="FFFFFF"/>
                </a:solidFill>
              </a:rPr>
              <a:t>	Ph.D. Student</a:t>
            </a:r>
            <a:br>
              <a:rPr lang="en-US" sz="1800">
                <a:solidFill>
                  <a:srgbClr val="FFFFFF"/>
                </a:solidFill>
              </a:rPr>
            </a:br>
            <a:r>
              <a:rPr lang="en-US" sz="1800">
                <a:solidFill>
                  <a:srgbClr val="FFFFFF"/>
                </a:solidFill>
              </a:rPr>
              <a:t>Masters </a:t>
            </a:r>
            <a:r>
              <a:rPr lang="en-US" sz="1800" b="1">
                <a:solidFill>
                  <a:srgbClr val="FF9900"/>
                </a:solidFill>
              </a:rPr>
              <a:t>University of Manitoba, Canada </a:t>
            </a:r>
            <a:r>
              <a:rPr lang="en-US" sz="1800">
                <a:solidFill>
                  <a:srgbClr val="FFFFFF"/>
                </a:solidFill>
              </a:rPr>
              <a:t>on visualization, off-screen pointing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200">
              <a:solidFill>
                <a:srgbClr val="FFFFFF"/>
              </a:solidFill>
              <a:ea typeface="ＭＳ Ｐゴシック" pitchFamily="-106" charset="-128"/>
              <a:cs typeface="ＭＳ Ｐゴシック" pitchFamily="-106" charset="-128"/>
            </a:endParaRPr>
          </a:p>
          <a:p>
            <a:pPr lvl="1" eaLnBrk="1" hangingPunct="1">
              <a:lnSpc>
                <a:spcPct val="90000"/>
              </a:lnSpc>
            </a:pPr>
            <a:endParaRPr lang="en-US" sz="1800"/>
          </a:p>
          <a:p>
            <a:pPr lvl="1"/>
            <a:r>
              <a:rPr lang="en-US" sz="1800"/>
              <a:t>.</a:t>
            </a:r>
          </a:p>
        </p:txBody>
      </p:sp>
      <p:sp>
        <p:nvSpPr>
          <p:cNvPr id="218117" name="Text Box 2"/>
          <p:cNvSpPr txBox="1">
            <a:spLocks noChangeArrowheads="1"/>
          </p:cNvSpPr>
          <p:nvPr/>
        </p:nvSpPr>
        <p:spPr bwMode="auto">
          <a:xfrm>
            <a:off x="-4763" y="-223838"/>
            <a:ext cx="5059363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5500">
                <a:solidFill>
                  <a:srgbClr val="FF9900"/>
                </a:solidFill>
              </a:rPr>
              <a:t>spatial cognition</a:t>
            </a:r>
            <a:br>
              <a:rPr lang="en-US" sz="5500">
                <a:solidFill>
                  <a:srgbClr val="FF9900"/>
                </a:solidFill>
              </a:rPr>
            </a:br>
            <a:r>
              <a:rPr lang="en-US" sz="5500">
                <a:solidFill>
                  <a:srgbClr val="FF9900"/>
                </a:solidFill>
              </a:rPr>
              <a:t>on mobile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Bamboo">
  <a:themeElements>
    <a:clrScheme name="Bamboo 5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808080"/>
      </a:hlink>
      <a:folHlink>
        <a:srgbClr val="808080"/>
      </a:folHlink>
    </a:clrScheme>
    <a:fontScheme name="3_Bamboo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amboo 1">
        <a:dk1>
          <a:srgbClr val="000000"/>
        </a:dk1>
        <a:lt1>
          <a:srgbClr val="FFFFFF"/>
        </a:lt1>
        <a:dk2>
          <a:srgbClr val="396F39"/>
        </a:dk2>
        <a:lt2>
          <a:srgbClr val="FFCC00"/>
        </a:lt2>
        <a:accent1>
          <a:srgbClr val="009900"/>
        </a:accent1>
        <a:accent2>
          <a:srgbClr val="CC9900"/>
        </a:accent2>
        <a:accent3>
          <a:srgbClr val="AEBBAE"/>
        </a:accent3>
        <a:accent4>
          <a:srgbClr val="DADADA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mboo 2">
        <a:dk1>
          <a:srgbClr val="000000"/>
        </a:dk1>
        <a:lt1>
          <a:srgbClr val="FFFFFF"/>
        </a:lt1>
        <a:dk2>
          <a:srgbClr val="003300"/>
        </a:dk2>
        <a:lt2>
          <a:srgbClr val="5F5F5F"/>
        </a:lt2>
        <a:accent1>
          <a:srgbClr val="0099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mbo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mboo 4">
        <a:dk1>
          <a:srgbClr val="000000"/>
        </a:dk1>
        <a:lt1>
          <a:srgbClr val="FFFFFF"/>
        </a:lt1>
        <a:dk2>
          <a:srgbClr val="FF0000"/>
        </a:dk2>
        <a:lt2>
          <a:srgbClr val="800000"/>
        </a:lt2>
        <a:accent1>
          <a:srgbClr val="0080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AAC0AA"/>
        </a:accent5>
        <a:accent6>
          <a:srgbClr val="E78A00"/>
        </a:accent6>
        <a:hlink>
          <a:srgbClr val="CC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mboo 5">
        <a:dk1>
          <a:srgbClr val="000000"/>
        </a:dk1>
        <a:lt1>
          <a:srgbClr val="FFFFFF"/>
        </a:lt1>
        <a:dk2>
          <a:srgbClr val="003300"/>
        </a:dk2>
        <a:lt2>
          <a:srgbClr val="5F5F5F"/>
        </a:lt2>
        <a:accent1>
          <a:srgbClr val="0099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B98A00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6676</TotalTime>
  <Words>1296</Words>
  <Application>Microsoft Office PowerPoint</Application>
  <PresentationFormat>On-screen Show (4:3)</PresentationFormat>
  <Paragraphs>315</Paragraphs>
  <Slides>84</Slides>
  <Notes>20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5" baseType="lpstr">
      <vt:lpstr>3_Bamboo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</vt:vector>
  </TitlesOfParts>
  <Company>Microsoft Research</Company>
  <LinksUpToDate>false</LinksUpToDate>
  <SharedDoc>false</SharedDoc>
  <HyperlinkBase/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 screens</dc:title>
  <dc:subject>focus plus context screens, high-density cursor, mouse ether, drag-and-pop, tabletcloth, and halo</dc:subject>
  <dc:creator>Patrick Baudisch</dc:creator>
  <cp:lastModifiedBy>Patrick Baudisch</cp:lastModifiedBy>
  <cp:revision>3918</cp:revision>
  <cp:lastPrinted>2009-11-12T19:29:22Z</cp:lastPrinted>
  <dcterms:created xsi:type="dcterms:W3CDTF">2009-11-12T11:30:52Z</dcterms:created>
  <dcterms:modified xsi:type="dcterms:W3CDTF">2009-11-12T19:29:22Z</dcterms:modified>
</cp:coreProperties>
</file>